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8"/>
  </p:notesMasterIdLst>
  <p:handoutMasterIdLst>
    <p:handoutMasterId r:id="rId29"/>
  </p:handout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0" r:id="rId19"/>
    <p:sldId id="273" r:id="rId20"/>
    <p:sldId id="274" r:id="rId21"/>
    <p:sldId id="275" r:id="rId22"/>
    <p:sldId id="282" r:id="rId23"/>
    <p:sldId id="277" r:id="rId24"/>
    <p:sldId id="278" r:id="rId25"/>
    <p:sldId id="281" r:id="rId26"/>
    <p:sldId id="279" r:id="rId2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8254" autoAdjust="0"/>
  </p:normalViewPr>
  <p:slideViewPr>
    <p:cSldViewPr>
      <p:cViewPr varScale="1">
        <p:scale>
          <a:sx n="60" d="100"/>
          <a:sy n="60" d="100"/>
        </p:scale>
        <p:origin x="2098" y="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29378BE-C689-4E81-B569-46B66E2837BF}" type="datetimeFigureOut">
              <a:rPr lang="en-US" smtClean="0"/>
              <a:t>3/8/2023</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0EE3A4AB-5D29-40C8-ABD2-68F09EFADC7F}" type="slidenum">
              <a:rPr lang="en-US" smtClean="0"/>
              <a:t>‹#›</a:t>
            </a:fld>
            <a:endParaRPr lang="en-US"/>
          </a:p>
        </p:txBody>
      </p:sp>
    </p:spTree>
    <p:extLst>
      <p:ext uri="{BB962C8B-B14F-4D97-AF65-F5344CB8AC3E}">
        <p14:creationId xmlns:p14="http://schemas.microsoft.com/office/powerpoint/2010/main" val="3570883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7445F5C4-2E35-4A25-83A0-70CCC8F341EF}" type="datetimeFigureOut">
              <a:rPr lang="en-US" smtClean="0"/>
              <a:t>3/8/2023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7B7F9AB6-8F16-42C6-B7EA-30C966E59872}" type="slidenum">
              <a:rPr lang="en-US" smtClean="0"/>
              <a:t>‹#›</a:t>
            </a:fld>
            <a:endParaRPr lang="en-US"/>
          </a:p>
        </p:txBody>
      </p:sp>
    </p:spTree>
    <p:extLst>
      <p:ext uri="{BB962C8B-B14F-4D97-AF65-F5344CB8AC3E}">
        <p14:creationId xmlns:p14="http://schemas.microsoft.com/office/powerpoint/2010/main" val="949485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ascd.org/whole-child.aspx"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7F9AB6-8F16-42C6-B7EA-30C966E59872}" type="slidenum">
              <a:rPr lang="en-US" smtClean="0"/>
              <a:t>1</a:t>
            </a:fld>
            <a:endParaRPr lang="en-US"/>
          </a:p>
        </p:txBody>
      </p:sp>
    </p:spTree>
    <p:extLst>
      <p:ext uri="{BB962C8B-B14F-4D97-AF65-F5344CB8AC3E}">
        <p14:creationId xmlns:p14="http://schemas.microsoft.com/office/powerpoint/2010/main" val="667976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SHAC has a variety of roles depending on how the school system chooses to use it.  Some common roles that are assigned to SHACs include, but aren’t limited to are</a:t>
            </a:r>
          </a:p>
          <a:p>
            <a:endParaRPr lang="en-US" baseline="0" dirty="0" smtClean="0"/>
          </a:p>
          <a:p>
            <a:r>
              <a:rPr lang="en-US" baseline="0" dirty="0" smtClean="0"/>
              <a:t>Program Planning – Ensuring that professionals who directly influence student health get access and education around teaching strategies, best practices, curriculum development, discussion of health issues, and other professional development.</a:t>
            </a:r>
          </a:p>
          <a:p>
            <a:endParaRPr lang="en-US" baseline="0" dirty="0" smtClean="0"/>
          </a:p>
          <a:p>
            <a:r>
              <a:rPr lang="en-US" baseline="0" dirty="0" smtClean="0"/>
              <a:t>Advocacy – SHACs provide visibility for school health within the district and community.  They can ensure appropriate resources, intervene with unfavorable decisions, engage the community on behalf of school health and provide linkages to resources.</a:t>
            </a:r>
          </a:p>
          <a:p>
            <a:endParaRPr lang="en-US" baseline="0" dirty="0" smtClean="0"/>
          </a:p>
          <a:p>
            <a:r>
              <a:rPr lang="en-US" baseline="0" dirty="0" smtClean="0"/>
              <a:t>Fiscal Planning – SHACs can assist in determining how much funding is required to conduct a quality school health program, including raising funds and grant writing.</a:t>
            </a:r>
          </a:p>
          <a:p>
            <a:endParaRPr lang="en-US" baseline="0" dirty="0" smtClean="0"/>
          </a:p>
          <a:p>
            <a:r>
              <a:rPr lang="en-US" baseline="0" dirty="0" smtClean="0"/>
              <a:t>Liaison with other agencies – SHACs can work with agency personnel in curriculum development, food service programs, distribution of funding, and policy making.</a:t>
            </a:r>
          </a:p>
          <a:p>
            <a:endParaRPr lang="en-US" baseline="0" dirty="0" smtClean="0"/>
          </a:p>
          <a:p>
            <a:r>
              <a:rPr lang="en-US" baseline="0" dirty="0" smtClean="0"/>
              <a:t>Direct Intervention – SHACs can suggest, support and advocate for policies related to smoking, alcohol use, and sale of nutritious foods as well as organizing health fairs and health promotion activities.</a:t>
            </a:r>
          </a:p>
          <a:p>
            <a:endParaRPr lang="en-US" baseline="0" dirty="0" smtClean="0"/>
          </a:p>
          <a:p>
            <a:r>
              <a:rPr lang="en-US" baseline="0" dirty="0" smtClean="0"/>
              <a:t>Evaluation, Accountability and Quality Control – SHACs can ensure funds are spent appropriately, ensure healthy food and activities are used, and conduct focus groups and assessments of school policies and environment.</a:t>
            </a:r>
            <a:endParaRPr lang="en-US" dirty="0"/>
          </a:p>
        </p:txBody>
      </p:sp>
      <p:sp>
        <p:nvSpPr>
          <p:cNvPr id="4" name="Slide Number Placeholder 3"/>
          <p:cNvSpPr>
            <a:spLocks noGrp="1"/>
          </p:cNvSpPr>
          <p:nvPr>
            <p:ph type="sldNum" sz="quarter" idx="10"/>
          </p:nvPr>
        </p:nvSpPr>
        <p:spPr/>
        <p:txBody>
          <a:bodyPr/>
          <a:lstStyle/>
          <a:p>
            <a:fld id="{7B7F9AB6-8F16-42C6-B7EA-30C966E59872}" type="slidenum">
              <a:rPr lang="en-US" smtClean="0"/>
              <a:t>10</a:t>
            </a:fld>
            <a:endParaRPr lang="en-US"/>
          </a:p>
        </p:txBody>
      </p:sp>
    </p:spTree>
    <p:extLst>
      <p:ext uri="{BB962C8B-B14F-4D97-AF65-F5344CB8AC3E}">
        <p14:creationId xmlns:p14="http://schemas.microsoft.com/office/powerpoint/2010/main" val="1857043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sz="1200" dirty="0" smtClean="0">
                <a:latin typeface="+mn-lt"/>
              </a:rPr>
              <a:t>,</a:t>
            </a:r>
            <a:r>
              <a:rPr lang="en-US" sz="1200" baseline="0" dirty="0" smtClean="0">
                <a:latin typeface="+mn-lt"/>
              </a:rPr>
              <a:t> how do you start a council?</a:t>
            </a:r>
            <a:endParaRPr lang="en-US" sz="1200" dirty="0" smtClean="0">
              <a:latin typeface="+mn-lt"/>
            </a:endParaRPr>
          </a:p>
          <a:p>
            <a:r>
              <a:rPr lang="en-US" sz="1200" dirty="0" smtClean="0">
                <a:latin typeface="+mn-lt"/>
              </a:rPr>
              <a:t>Rather than creating a new council, there may be</a:t>
            </a:r>
            <a:r>
              <a:rPr lang="en-US" sz="1200" baseline="0" dirty="0" smtClean="0">
                <a:latin typeface="+mn-lt"/>
              </a:rPr>
              <a:t> an existing council that could be expanded to become a SHAC.  For instance, a Safe and Drug-Free School committee or a Worksite Wellness committee could be expanded to address all areas of a coordinated school health program.</a:t>
            </a:r>
          </a:p>
          <a:p>
            <a:endParaRPr lang="en-US" sz="1200" baseline="0" dirty="0" smtClean="0">
              <a:latin typeface="+mn-lt"/>
            </a:endParaRPr>
          </a:p>
          <a:p>
            <a:r>
              <a:rPr lang="en-US" sz="1200" baseline="0" dirty="0" smtClean="0">
                <a:latin typeface="+mn-lt"/>
              </a:rPr>
              <a:t>If there is not an existing council or committee at the district some first steps to developing an advisory council include:</a:t>
            </a:r>
          </a:p>
          <a:p>
            <a:pPr lvl="1">
              <a:lnSpc>
                <a:spcPct val="150000"/>
              </a:lnSpc>
              <a:spcBef>
                <a:spcPts val="0"/>
              </a:spcBef>
            </a:pPr>
            <a:r>
              <a:rPr lang="en-US" sz="1200" dirty="0" smtClean="0">
                <a:solidFill>
                  <a:schemeClr val="bg1"/>
                </a:solidFill>
                <a:latin typeface="+mn-lt"/>
                <a:ea typeface="Tahoma" panose="020B0604030504040204" pitchFamily="34" charset="0"/>
                <a:cs typeface="Tahoma" panose="020B0604030504040204" pitchFamily="34" charset="0"/>
              </a:rPr>
              <a:t>Review any established school district procedures from advisory councils,</a:t>
            </a:r>
          </a:p>
          <a:p>
            <a:pPr lvl="1">
              <a:lnSpc>
                <a:spcPct val="150000"/>
              </a:lnSpc>
              <a:spcBef>
                <a:spcPts val="0"/>
              </a:spcBef>
            </a:pPr>
            <a:r>
              <a:rPr lang="en-US" sz="1200" dirty="0" smtClean="0">
                <a:solidFill>
                  <a:schemeClr val="bg1"/>
                </a:solidFill>
                <a:latin typeface="+mn-lt"/>
                <a:ea typeface="Tahoma" panose="020B0604030504040204" pitchFamily="34" charset="0"/>
                <a:cs typeface="Tahoma" panose="020B0604030504040204" pitchFamily="34" charset="0"/>
              </a:rPr>
              <a:t>Prepare a brief proposal on the formation of a SHAC,</a:t>
            </a:r>
          </a:p>
          <a:p>
            <a:pPr lvl="1">
              <a:lnSpc>
                <a:spcPct val="150000"/>
              </a:lnSpc>
              <a:spcBef>
                <a:spcPts val="0"/>
              </a:spcBef>
            </a:pPr>
            <a:r>
              <a:rPr lang="en-US" sz="1200" dirty="0" smtClean="0">
                <a:solidFill>
                  <a:schemeClr val="bg1"/>
                </a:solidFill>
                <a:latin typeface="+mn-lt"/>
                <a:ea typeface="Tahoma" panose="020B0604030504040204" pitchFamily="34" charset="0"/>
                <a:cs typeface="Tahoma" panose="020B0604030504040204" pitchFamily="34" charset="0"/>
              </a:rPr>
              <a:t>Gain support of the school district, and</a:t>
            </a:r>
          </a:p>
          <a:p>
            <a:pPr lvl="1">
              <a:lnSpc>
                <a:spcPct val="150000"/>
              </a:lnSpc>
              <a:spcBef>
                <a:spcPts val="0"/>
              </a:spcBef>
            </a:pPr>
            <a:r>
              <a:rPr lang="en-US" sz="1200" dirty="0" smtClean="0">
                <a:solidFill>
                  <a:schemeClr val="bg1"/>
                </a:solidFill>
                <a:latin typeface="+mn-lt"/>
                <a:ea typeface="Tahoma" panose="020B0604030504040204" pitchFamily="34" charset="0"/>
                <a:cs typeface="Tahoma" panose="020B0604030504040204" pitchFamily="34" charset="0"/>
              </a:rPr>
              <a:t>Hold an initial meeting to determine interest in serving on a SHAC.</a:t>
            </a:r>
          </a:p>
          <a:p>
            <a:endParaRPr lang="en-US" dirty="0"/>
          </a:p>
        </p:txBody>
      </p:sp>
      <p:sp>
        <p:nvSpPr>
          <p:cNvPr id="4" name="Slide Number Placeholder 3"/>
          <p:cNvSpPr>
            <a:spLocks noGrp="1"/>
          </p:cNvSpPr>
          <p:nvPr>
            <p:ph type="sldNum" sz="quarter" idx="10"/>
          </p:nvPr>
        </p:nvSpPr>
        <p:spPr/>
        <p:txBody>
          <a:bodyPr/>
          <a:lstStyle/>
          <a:p>
            <a:fld id="{7B7F9AB6-8F16-42C6-B7EA-30C966E59872}" type="slidenum">
              <a:rPr lang="en-US" smtClean="0"/>
              <a:t>11</a:t>
            </a:fld>
            <a:endParaRPr lang="en-US"/>
          </a:p>
        </p:txBody>
      </p:sp>
    </p:spTree>
    <p:extLst>
      <p:ext uri="{BB962C8B-B14F-4D97-AF65-F5344CB8AC3E}">
        <p14:creationId xmlns:p14="http://schemas.microsoft.com/office/powerpoint/2010/main" val="1857043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about 5</a:t>
            </a:r>
            <a:r>
              <a:rPr lang="en-US" baseline="0" dirty="0" smtClean="0"/>
              <a:t> minutes, and with a partner or at your table, come up with a short list of types of people that would make good members as well as criteria you would use for selection.  Then we will compare your lists with suggested members and representatives.</a:t>
            </a:r>
            <a:endParaRPr lang="en-US" dirty="0"/>
          </a:p>
        </p:txBody>
      </p:sp>
      <p:sp>
        <p:nvSpPr>
          <p:cNvPr id="4" name="Slide Number Placeholder 3"/>
          <p:cNvSpPr>
            <a:spLocks noGrp="1"/>
          </p:cNvSpPr>
          <p:nvPr>
            <p:ph type="sldNum" sz="quarter" idx="10"/>
          </p:nvPr>
        </p:nvSpPr>
        <p:spPr/>
        <p:txBody>
          <a:bodyPr/>
          <a:lstStyle/>
          <a:p>
            <a:fld id="{7B7F9AB6-8F16-42C6-B7EA-30C966E59872}" type="slidenum">
              <a:rPr lang="en-US" smtClean="0"/>
              <a:t>12</a:t>
            </a:fld>
            <a:endParaRPr lang="en-US"/>
          </a:p>
        </p:txBody>
      </p:sp>
    </p:spTree>
    <p:extLst>
      <p:ext uri="{BB962C8B-B14F-4D97-AF65-F5344CB8AC3E}">
        <p14:creationId xmlns:p14="http://schemas.microsoft.com/office/powerpoint/2010/main" val="1857043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l">
              <a:lnSpc>
                <a:spcPct val="150000"/>
              </a:lnSpc>
              <a:spcBef>
                <a:spcPts val="0"/>
              </a:spcBef>
              <a:buNone/>
            </a:pPr>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School</a:t>
            </a:r>
            <a:r>
              <a:rPr lang="en-US" sz="12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 Health Council membership should be as representative of the school and community as possible, including those with a variety of backgrounds and experience including various genders, races/ethnicities, ages, education background and economic levels.</a:t>
            </a:r>
          </a:p>
          <a:p>
            <a:pPr lvl="1" algn="l">
              <a:lnSpc>
                <a:spcPct val="150000"/>
              </a:lnSpc>
              <a:spcBef>
                <a:spcPts val="0"/>
              </a:spcBef>
            </a:pPr>
            <a:endPar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lvl="1" algn="l">
              <a:lnSpc>
                <a:spcPct val="150000"/>
              </a:lnSpc>
              <a:spcBef>
                <a:spcPts val="0"/>
              </a:spcBef>
            </a:pPr>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Include those who already</a:t>
            </a:r>
            <a:r>
              <a:rPr lang="en-US" sz="12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 demonstrate an interest in youth, such as those involved in PTA, scouts, civic groups, etc.  These individuals already often have an understanding of the needs of youth, as well as a passion to serve them.</a:t>
            </a:r>
          </a:p>
          <a:p>
            <a:pPr lvl="1" algn="l">
              <a:lnSpc>
                <a:spcPct val="150000"/>
              </a:lnSpc>
              <a:spcBef>
                <a:spcPts val="0"/>
              </a:spcBef>
            </a:pPr>
            <a:endPar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lvl="1" algn="l">
              <a:lnSpc>
                <a:spcPct val="150000"/>
              </a:lnSpc>
              <a:spcBef>
                <a:spcPts val="0"/>
              </a:spcBef>
            </a:pPr>
            <a:r>
              <a:rPr lang="en-US" sz="12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Those who have professional training in a youth related discipline are obvious potential members, although training and agency affiliation does not ensure the value of an individual to SHAC activities.</a:t>
            </a:r>
          </a:p>
          <a:p>
            <a:pPr lvl="1" algn="l">
              <a:lnSpc>
                <a:spcPct val="150000"/>
              </a:lnSpc>
              <a:spcBef>
                <a:spcPts val="0"/>
              </a:spcBef>
            </a:pPr>
            <a:endPar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lvl="1" algn="l">
              <a:lnSpc>
                <a:spcPct val="150000"/>
              </a:lnSpc>
              <a:spcBef>
                <a:spcPts val="0"/>
              </a:spcBef>
            </a:pPr>
            <a:r>
              <a:rPr lang="en-US" sz="12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A council will be more successful if all members are active and engaged.</a:t>
            </a:r>
          </a:p>
          <a:p>
            <a:pPr lvl="1" algn="l">
              <a:lnSpc>
                <a:spcPct val="150000"/>
              </a:lnSpc>
              <a:spcBef>
                <a:spcPts val="0"/>
              </a:spcBef>
            </a:pPr>
            <a:endPar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lvl="1" algn="l">
              <a:lnSpc>
                <a:spcPct val="150000"/>
              </a:lnSpc>
              <a:spcBef>
                <a:spcPts val="0"/>
              </a:spcBef>
            </a:pPr>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And although</a:t>
            </a:r>
            <a:r>
              <a:rPr lang="en-US" sz="12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 key leaders in the community and school are important, it is just as important to include those you may not typically think of these type of leadership and volunteer activities.</a:t>
            </a:r>
          </a:p>
          <a:p>
            <a:pPr lvl="1" algn="l">
              <a:lnSpc>
                <a:spcPct val="150000"/>
              </a:lnSpc>
              <a:spcBef>
                <a:spcPts val="0"/>
              </a:spcBef>
            </a:pPr>
            <a:endParaRPr lang="en-US" sz="12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lvl="1" algn="l">
              <a:lnSpc>
                <a:spcPct val="150000"/>
              </a:lnSpc>
              <a:spcBef>
                <a:spcPts val="0"/>
              </a:spcBef>
            </a:pPr>
            <a:r>
              <a:rPr lang="en-US" sz="12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Most importantly, your council will be stronger if all members genuinely hold student health and success as their driving priority.</a:t>
            </a:r>
            <a:endParaRPr lang="en-US" sz="1200" dirty="0"/>
          </a:p>
        </p:txBody>
      </p:sp>
      <p:sp>
        <p:nvSpPr>
          <p:cNvPr id="4" name="Slide Number Placeholder 3"/>
          <p:cNvSpPr>
            <a:spLocks noGrp="1"/>
          </p:cNvSpPr>
          <p:nvPr>
            <p:ph type="sldNum" sz="quarter" idx="10"/>
          </p:nvPr>
        </p:nvSpPr>
        <p:spPr/>
        <p:txBody>
          <a:bodyPr/>
          <a:lstStyle/>
          <a:p>
            <a:fld id="{7B7F9AB6-8F16-42C6-B7EA-30C966E59872}" type="slidenum">
              <a:rPr lang="en-US" smtClean="0"/>
              <a:t>13</a:t>
            </a:fld>
            <a:endParaRPr lang="en-US"/>
          </a:p>
        </p:txBody>
      </p:sp>
    </p:spTree>
    <p:extLst>
      <p:ext uri="{BB962C8B-B14F-4D97-AF65-F5344CB8AC3E}">
        <p14:creationId xmlns:p14="http://schemas.microsoft.com/office/powerpoint/2010/main" val="1857043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l">
              <a:lnSpc>
                <a:spcPct val="150000"/>
              </a:lnSpc>
              <a:spcBef>
                <a:spcPts val="0"/>
              </a:spcBef>
              <a:buNone/>
            </a:pPr>
            <a:r>
              <a:rPr lang="en-US" dirty="0" smtClean="0">
                <a:latin typeface="Tahoma" panose="020B0604030504040204" pitchFamily="34" charset="0"/>
                <a:ea typeface="Tahoma" panose="020B0604030504040204" pitchFamily="34" charset="0"/>
                <a:cs typeface="Tahoma" panose="020B0604030504040204" pitchFamily="34" charset="0"/>
              </a:rPr>
              <a:t>Suggested</a:t>
            </a:r>
            <a:r>
              <a:rPr lang="en-US" baseline="0" dirty="0" smtClean="0">
                <a:latin typeface="Tahoma" panose="020B0604030504040204" pitchFamily="34" charset="0"/>
                <a:ea typeface="Tahoma" panose="020B0604030504040204" pitchFamily="34" charset="0"/>
                <a:cs typeface="Tahoma" panose="020B0604030504040204" pitchFamily="34" charset="0"/>
              </a:rPr>
              <a:t> members include</a:t>
            </a:r>
          </a:p>
          <a:p>
            <a:pPr lvl="1">
              <a:lnSpc>
                <a:spcPct val="150000"/>
              </a:lnSpc>
              <a:spcBef>
                <a:spcPts val="0"/>
              </a:spcBef>
            </a:pPr>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Administrators</a:t>
            </a:r>
          </a:p>
          <a:p>
            <a:pPr lvl="1">
              <a:lnSpc>
                <a:spcPct val="150000"/>
              </a:lnSpc>
              <a:spcBef>
                <a:spcPts val="0"/>
              </a:spcBef>
            </a:pPr>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Parents</a:t>
            </a:r>
          </a:p>
          <a:p>
            <a:pPr lvl="1">
              <a:lnSpc>
                <a:spcPct val="150000"/>
              </a:lnSpc>
              <a:spcBef>
                <a:spcPts val="0"/>
              </a:spcBef>
            </a:pPr>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Students</a:t>
            </a:r>
          </a:p>
          <a:p>
            <a:pPr lvl="1">
              <a:lnSpc>
                <a:spcPct val="150000"/>
              </a:lnSpc>
              <a:spcBef>
                <a:spcPts val="0"/>
              </a:spcBef>
            </a:pPr>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Medical professionals</a:t>
            </a:r>
          </a:p>
          <a:p>
            <a:pPr lvl="1">
              <a:lnSpc>
                <a:spcPct val="150000"/>
              </a:lnSpc>
              <a:spcBef>
                <a:spcPts val="0"/>
              </a:spcBef>
            </a:pPr>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Attorneys</a:t>
            </a:r>
          </a:p>
          <a:p>
            <a:pPr lvl="1">
              <a:lnSpc>
                <a:spcPct val="150000"/>
              </a:lnSpc>
              <a:spcBef>
                <a:spcPts val="0"/>
              </a:spcBef>
            </a:pPr>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Law Enforcement officials</a:t>
            </a:r>
          </a:p>
          <a:p>
            <a:pPr lvl="1">
              <a:lnSpc>
                <a:spcPct val="150000"/>
              </a:lnSpc>
              <a:spcBef>
                <a:spcPts val="0"/>
              </a:spcBef>
            </a:pPr>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Government officials</a:t>
            </a:r>
          </a:p>
          <a:p>
            <a:pPr lvl="1">
              <a:lnSpc>
                <a:spcPct val="150000"/>
              </a:lnSpc>
              <a:spcBef>
                <a:spcPts val="0"/>
              </a:spcBef>
            </a:pPr>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Recreation professionals</a:t>
            </a:r>
          </a:p>
          <a:p>
            <a:pPr lvl="1">
              <a:lnSpc>
                <a:spcPct val="150000"/>
              </a:lnSpc>
              <a:spcBef>
                <a:spcPts val="0"/>
              </a:spcBef>
            </a:pPr>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And other interested citizens</a:t>
            </a:r>
            <a:b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endPar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lvl="1" indent="0" algn="l">
              <a:lnSpc>
                <a:spcPct val="150000"/>
              </a:lnSpc>
              <a:spcBef>
                <a:spcPts val="0"/>
              </a:spcBef>
              <a:buNone/>
            </a:pPr>
            <a:r>
              <a:rPr lang="en-US" dirty="0" smtClean="0">
                <a:latin typeface="Tahoma" panose="020B0604030504040204" pitchFamily="34" charset="0"/>
                <a:ea typeface="Tahoma" panose="020B0604030504040204" pitchFamily="34" charset="0"/>
                <a:cs typeface="Tahoma" panose="020B0604030504040204" pitchFamily="34" charset="0"/>
              </a:rPr>
              <a:t>Other representatives</a:t>
            </a:r>
            <a:r>
              <a:rPr lang="en-US" baseline="0" dirty="0" smtClean="0">
                <a:latin typeface="Tahoma" panose="020B0604030504040204" pitchFamily="34" charset="0"/>
                <a:ea typeface="Tahoma" panose="020B0604030504040204" pitchFamily="34" charset="0"/>
                <a:cs typeface="Tahoma" panose="020B0604030504040204" pitchFamily="34" charset="0"/>
              </a:rPr>
              <a:t> may include</a:t>
            </a:r>
          </a:p>
          <a:p>
            <a:pPr lvl="1">
              <a:lnSpc>
                <a:spcPct val="150000"/>
              </a:lnSpc>
              <a:spcBef>
                <a:spcPts val="0"/>
              </a:spcBef>
            </a:pPr>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Social Services agencies</a:t>
            </a:r>
          </a:p>
          <a:p>
            <a:pPr lvl="1">
              <a:lnSpc>
                <a:spcPct val="150000"/>
              </a:lnSpc>
              <a:spcBef>
                <a:spcPts val="0"/>
              </a:spcBef>
            </a:pPr>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Business/Industry Volunteer</a:t>
            </a:r>
          </a:p>
          <a:p>
            <a:pPr lvl="1">
              <a:lnSpc>
                <a:spcPct val="150000"/>
              </a:lnSpc>
              <a:spcBef>
                <a:spcPts val="0"/>
              </a:spcBef>
            </a:pPr>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Public Health Agencies</a:t>
            </a:r>
          </a:p>
          <a:p>
            <a:pPr lvl="1">
              <a:lnSpc>
                <a:spcPct val="150000"/>
              </a:lnSpc>
              <a:spcBef>
                <a:spcPts val="0"/>
              </a:spcBef>
            </a:pPr>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Churches/Synagogues</a:t>
            </a:r>
            <a:b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Hospitals/Clinics</a:t>
            </a:r>
          </a:p>
          <a:p>
            <a:pPr lvl="1">
              <a:lnSpc>
                <a:spcPct val="150000"/>
              </a:lnSpc>
              <a:spcBef>
                <a:spcPts val="0"/>
              </a:spcBef>
            </a:pPr>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Service Organizations</a:t>
            </a:r>
          </a:p>
          <a:p>
            <a:pPr lvl="1">
              <a:lnSpc>
                <a:spcPct val="150000"/>
              </a:lnSpc>
              <a:spcBef>
                <a:spcPts val="0"/>
              </a:spcBef>
            </a:pPr>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Colleges/Universities</a:t>
            </a:r>
          </a:p>
          <a:p>
            <a:pPr lvl="1">
              <a:lnSpc>
                <a:spcPct val="150000"/>
              </a:lnSpc>
              <a:spcBef>
                <a:spcPts val="0"/>
              </a:spcBef>
            </a:pPr>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School Youth Groups</a:t>
            </a:r>
          </a:p>
          <a:p>
            <a:pPr lvl="1">
              <a:lnSpc>
                <a:spcPct val="150000"/>
              </a:lnSpc>
              <a:spcBef>
                <a:spcPts val="0"/>
              </a:spcBef>
            </a:pPr>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Professional societies</a:t>
            </a:r>
          </a:p>
          <a:p>
            <a:pPr lvl="1">
              <a:lnSpc>
                <a:spcPct val="150000"/>
              </a:lnSpc>
              <a:spcBef>
                <a:spcPts val="0"/>
              </a:spcBef>
            </a:pPr>
            <a:endPar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lvl="1">
              <a:lnSpc>
                <a:spcPct val="150000"/>
              </a:lnSpc>
              <a:spcBef>
                <a:spcPts val="0"/>
              </a:spcBef>
            </a:pPr>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Thinking</a:t>
            </a:r>
            <a:r>
              <a:rPr lang="en-US" sz="12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 back to the exercise we just completed, did you come up with similar types and criteria as is listed on the past two slides?  </a:t>
            </a:r>
          </a:p>
          <a:p>
            <a:pPr lvl="1">
              <a:lnSpc>
                <a:spcPct val="150000"/>
              </a:lnSpc>
              <a:spcBef>
                <a:spcPts val="0"/>
              </a:spcBef>
            </a:pPr>
            <a:r>
              <a:rPr lang="en-US" sz="12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Any suggestions that stood out to you?</a:t>
            </a:r>
          </a:p>
          <a:p>
            <a:pPr lvl="1">
              <a:lnSpc>
                <a:spcPct val="150000"/>
              </a:lnSpc>
              <a:spcBef>
                <a:spcPts val="0"/>
              </a:spcBef>
            </a:pPr>
            <a:r>
              <a:rPr lang="en-US" sz="12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Were there any you had included that you feel were missed in these suggestions?</a:t>
            </a:r>
          </a:p>
          <a:p>
            <a:pPr lvl="1">
              <a:lnSpc>
                <a:spcPct val="150000"/>
              </a:lnSpc>
              <a:spcBef>
                <a:spcPts val="0"/>
              </a:spcBef>
            </a:pPr>
            <a:endParaRPr lang="en-US" sz="12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lvl="1">
              <a:lnSpc>
                <a:spcPct val="150000"/>
              </a:lnSpc>
              <a:spcBef>
                <a:spcPts val="0"/>
              </a:spcBef>
            </a:pPr>
            <a:r>
              <a:rPr lang="en-US" sz="12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Remember that each SHAC and each community is different, so there may be people and agencies that are involved in one SHAC that you may not be able to include in yours.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7B7F9AB6-8F16-42C6-B7EA-30C966E59872}" type="slidenum">
              <a:rPr lang="en-US" smtClean="0"/>
              <a:t>14</a:t>
            </a:fld>
            <a:endParaRPr lang="en-US"/>
          </a:p>
        </p:txBody>
      </p:sp>
    </p:spTree>
    <p:extLst>
      <p:ext uri="{BB962C8B-B14F-4D97-AF65-F5344CB8AC3E}">
        <p14:creationId xmlns:p14="http://schemas.microsoft.com/office/powerpoint/2010/main" val="1857043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l">
              <a:lnSpc>
                <a:spcPct val="150000"/>
              </a:lnSpc>
              <a:spcBef>
                <a:spcPts val="0"/>
              </a:spcBef>
              <a:buNone/>
            </a:pPr>
            <a:r>
              <a:rPr lang="en-US" dirty="0" smtClean="0"/>
              <a:t>Recruitment</a:t>
            </a:r>
            <a:r>
              <a:rPr lang="en-US" baseline="0" dirty="0" smtClean="0"/>
              <a:t> can be difficult, but with the brainstorming we’ve already done, and the tools you will be offered at the end of the </a:t>
            </a:r>
            <a:r>
              <a:rPr lang="en-US" baseline="0" dirty="0" err="1" smtClean="0"/>
              <a:t>powerpoint</a:t>
            </a:r>
            <a:r>
              <a:rPr lang="en-US" baseline="0" dirty="0" smtClean="0"/>
              <a:t>, you have a great start toward building an effective School Health Advisory Council.</a:t>
            </a:r>
            <a:endParaRPr lang="en-US" dirty="0"/>
          </a:p>
        </p:txBody>
      </p:sp>
      <p:sp>
        <p:nvSpPr>
          <p:cNvPr id="4" name="Slide Number Placeholder 3"/>
          <p:cNvSpPr>
            <a:spLocks noGrp="1"/>
          </p:cNvSpPr>
          <p:nvPr>
            <p:ph type="sldNum" sz="quarter" idx="10"/>
          </p:nvPr>
        </p:nvSpPr>
        <p:spPr/>
        <p:txBody>
          <a:bodyPr/>
          <a:lstStyle/>
          <a:p>
            <a:fld id="{7B7F9AB6-8F16-42C6-B7EA-30C966E59872}" type="slidenum">
              <a:rPr lang="en-US" smtClean="0"/>
              <a:t>15</a:t>
            </a:fld>
            <a:endParaRPr lang="en-US"/>
          </a:p>
        </p:txBody>
      </p:sp>
    </p:spTree>
    <p:extLst>
      <p:ext uri="{BB962C8B-B14F-4D97-AF65-F5344CB8AC3E}">
        <p14:creationId xmlns:p14="http://schemas.microsoft.com/office/powerpoint/2010/main" val="1857043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l">
              <a:lnSpc>
                <a:spcPct val="150000"/>
              </a:lnSpc>
              <a:spcBef>
                <a:spcPts val="0"/>
              </a:spcBef>
              <a:buNone/>
            </a:pPr>
            <a:r>
              <a:rPr lang="en-US" dirty="0" smtClean="0">
                <a:latin typeface="+mn-lt"/>
              </a:rPr>
              <a:t>SHACs are formed with the goal of improving the health of schools for the benefit of everyone, including its students.  One flaw</a:t>
            </a:r>
            <a:r>
              <a:rPr lang="en-US" baseline="0" dirty="0" smtClean="0">
                <a:latin typeface="+mn-lt"/>
              </a:rPr>
              <a:t> in many SHACs is that the adults running them do not think to include youth as part of the membership.</a:t>
            </a:r>
          </a:p>
          <a:p>
            <a:pPr marL="457200" lvl="1" indent="0" algn="l">
              <a:lnSpc>
                <a:spcPct val="150000"/>
              </a:lnSpc>
              <a:spcBef>
                <a:spcPts val="0"/>
              </a:spcBef>
              <a:buNone/>
            </a:pPr>
            <a:endParaRPr lang="en-US" baseline="0" dirty="0" smtClean="0">
              <a:latin typeface="+mn-lt"/>
            </a:endParaRPr>
          </a:p>
          <a:p>
            <a:pPr marL="457200" lvl="1" indent="0" algn="l">
              <a:lnSpc>
                <a:spcPct val="150000"/>
              </a:lnSpc>
              <a:spcBef>
                <a:spcPts val="0"/>
              </a:spcBef>
              <a:buNone/>
            </a:pPr>
            <a:r>
              <a:rPr lang="en-US" baseline="0" dirty="0" smtClean="0">
                <a:latin typeface="+mn-lt"/>
              </a:rPr>
              <a:t>Some keys to having successful youth participation include:</a:t>
            </a:r>
          </a:p>
          <a:p>
            <a:pPr marL="457200" marR="0" lvl="1" indent="0" algn="l" defTabSz="914400" rtl="0" eaLnBrk="1" fontAlgn="auto" latinLnBrk="0" hangingPunct="1">
              <a:lnSpc>
                <a:spcPct val="150000"/>
              </a:lnSpc>
              <a:spcBef>
                <a:spcPts val="0"/>
              </a:spcBef>
              <a:spcAft>
                <a:spcPts val="0"/>
              </a:spcAft>
              <a:buClrTx/>
              <a:buSzTx/>
              <a:buFontTx/>
              <a:buNone/>
              <a:tabLst/>
              <a:defRPr/>
            </a:pPr>
            <a:r>
              <a:rPr lang="en-US" sz="1200" dirty="0" smtClean="0">
                <a:solidFill>
                  <a:schemeClr val="bg1"/>
                </a:solidFill>
                <a:latin typeface="+mn-lt"/>
                <a:ea typeface="Tahoma" panose="020B0604030504040204" pitchFamily="34" charset="0"/>
                <a:cs typeface="Tahoma" panose="020B0604030504040204" pitchFamily="34" charset="0"/>
              </a:rPr>
              <a:t>Openly discuss stereotypes that youth may have about adults, and that adults may have about youth</a:t>
            </a:r>
          </a:p>
          <a:p>
            <a:pPr marL="457200" marR="0" lvl="1" indent="0" algn="l" defTabSz="914400" rtl="0" eaLnBrk="1" fontAlgn="auto" latinLnBrk="0" hangingPunct="1">
              <a:lnSpc>
                <a:spcPct val="150000"/>
              </a:lnSpc>
              <a:spcBef>
                <a:spcPts val="0"/>
              </a:spcBef>
              <a:spcAft>
                <a:spcPts val="0"/>
              </a:spcAft>
              <a:buClrTx/>
              <a:buSzTx/>
              <a:buFontTx/>
              <a:buNone/>
              <a:tabLst/>
              <a:defRPr/>
            </a:pPr>
            <a:r>
              <a:rPr lang="en-US" sz="1200" dirty="0" smtClean="0">
                <a:solidFill>
                  <a:schemeClr val="bg1"/>
                </a:solidFill>
                <a:latin typeface="+mn-lt"/>
                <a:ea typeface="Tahoma" panose="020B0604030504040204" pitchFamily="34" charset="0"/>
                <a:cs typeface="Tahoma" panose="020B0604030504040204" pitchFamily="34" charset="0"/>
              </a:rPr>
              <a:t>Practice shared</a:t>
            </a:r>
            <a:r>
              <a:rPr lang="en-US" sz="1200" baseline="0" dirty="0" smtClean="0">
                <a:solidFill>
                  <a:schemeClr val="bg1"/>
                </a:solidFill>
                <a:latin typeface="+mn-lt"/>
                <a:ea typeface="Tahoma" panose="020B0604030504040204" pitchFamily="34" charset="0"/>
                <a:cs typeface="Tahoma" panose="020B0604030504040204" pitchFamily="34" charset="0"/>
              </a:rPr>
              <a:t> power and responsibility for activities</a:t>
            </a:r>
          </a:p>
          <a:p>
            <a:pPr marL="457200" marR="0" lvl="1" indent="0" algn="l" defTabSz="914400" rtl="0" eaLnBrk="1" fontAlgn="auto" latinLnBrk="0" hangingPunct="1">
              <a:lnSpc>
                <a:spcPct val="150000"/>
              </a:lnSpc>
              <a:spcBef>
                <a:spcPts val="0"/>
              </a:spcBef>
              <a:spcAft>
                <a:spcPts val="0"/>
              </a:spcAft>
              <a:buClrTx/>
              <a:buSzTx/>
              <a:buFontTx/>
              <a:buNone/>
              <a:tabLst/>
              <a:defRPr/>
            </a:pPr>
            <a:r>
              <a:rPr lang="en-US" sz="1200" baseline="0" dirty="0" smtClean="0">
                <a:solidFill>
                  <a:schemeClr val="bg1"/>
                </a:solidFill>
                <a:latin typeface="+mn-lt"/>
                <a:ea typeface="Tahoma" panose="020B0604030504040204" pitchFamily="34" charset="0"/>
                <a:cs typeface="Tahoma" panose="020B0604030504040204" pitchFamily="34" charset="0"/>
              </a:rPr>
              <a:t>Establish clearly defined roles and responsibilities for adults and youth</a:t>
            </a:r>
          </a:p>
          <a:p>
            <a:pPr marL="457200" marR="0" lvl="1" indent="0" algn="l" defTabSz="914400" rtl="0" eaLnBrk="1" fontAlgn="auto" latinLnBrk="0" hangingPunct="1">
              <a:lnSpc>
                <a:spcPct val="150000"/>
              </a:lnSpc>
              <a:spcBef>
                <a:spcPts val="0"/>
              </a:spcBef>
              <a:spcAft>
                <a:spcPts val="0"/>
              </a:spcAft>
              <a:buClrTx/>
              <a:buSzTx/>
              <a:buFontTx/>
              <a:buNone/>
              <a:tabLst/>
              <a:defRPr/>
            </a:pPr>
            <a:r>
              <a:rPr lang="en-US" sz="1200" baseline="0" dirty="0" smtClean="0">
                <a:solidFill>
                  <a:schemeClr val="bg1"/>
                </a:solidFill>
                <a:latin typeface="+mn-lt"/>
                <a:ea typeface="Tahoma" panose="020B0604030504040204" pitchFamily="34" charset="0"/>
                <a:cs typeface="Tahoma" panose="020B0604030504040204" pitchFamily="34" charset="0"/>
              </a:rPr>
              <a:t>Establish clear decision making processes that ensure youth are included in meaningful ways</a:t>
            </a:r>
          </a:p>
          <a:p>
            <a:pPr marL="457200" marR="0" lvl="1" indent="0" algn="l" defTabSz="914400" rtl="0" eaLnBrk="1" fontAlgn="auto" latinLnBrk="0" hangingPunct="1">
              <a:lnSpc>
                <a:spcPct val="150000"/>
              </a:lnSpc>
              <a:spcBef>
                <a:spcPts val="0"/>
              </a:spcBef>
              <a:spcAft>
                <a:spcPts val="0"/>
              </a:spcAft>
              <a:buClrTx/>
              <a:buSzTx/>
              <a:buFontTx/>
              <a:buNone/>
              <a:tabLst/>
              <a:defRPr/>
            </a:pPr>
            <a:r>
              <a:rPr lang="en-US" sz="1200" baseline="0" dirty="0" smtClean="0">
                <a:solidFill>
                  <a:schemeClr val="bg1"/>
                </a:solidFill>
                <a:latin typeface="+mn-lt"/>
                <a:ea typeface="Tahoma" panose="020B0604030504040204" pitchFamily="34" charset="0"/>
                <a:cs typeface="Tahoma" panose="020B0604030504040204" pitchFamily="34" charset="0"/>
              </a:rPr>
              <a:t>Pay careful attention to logistical issues that may affect youth participation</a:t>
            </a:r>
            <a:endParaRPr lang="en-US" sz="1200" dirty="0" smtClean="0">
              <a:solidFill>
                <a:schemeClr val="bg1"/>
              </a:solidFill>
              <a:latin typeface="+mn-lt"/>
              <a:ea typeface="Tahoma" panose="020B0604030504040204" pitchFamily="34" charset="0"/>
              <a:cs typeface="Tahoma" panose="020B0604030504040204" pitchFamily="34"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endPar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lvl="1" indent="0" algn="l">
              <a:lnSpc>
                <a:spcPct val="150000"/>
              </a:lnSpc>
              <a:spcBef>
                <a:spcPts val="0"/>
              </a:spcBef>
              <a:buNone/>
            </a:pPr>
            <a:endParaRPr lang="en-US" dirty="0"/>
          </a:p>
        </p:txBody>
      </p:sp>
      <p:sp>
        <p:nvSpPr>
          <p:cNvPr id="4" name="Slide Number Placeholder 3"/>
          <p:cNvSpPr>
            <a:spLocks noGrp="1"/>
          </p:cNvSpPr>
          <p:nvPr>
            <p:ph type="sldNum" sz="quarter" idx="10"/>
          </p:nvPr>
        </p:nvSpPr>
        <p:spPr/>
        <p:txBody>
          <a:bodyPr/>
          <a:lstStyle/>
          <a:p>
            <a:fld id="{7B7F9AB6-8F16-42C6-B7EA-30C966E59872}" type="slidenum">
              <a:rPr lang="en-US" smtClean="0"/>
              <a:t>16</a:t>
            </a:fld>
            <a:endParaRPr lang="en-US"/>
          </a:p>
        </p:txBody>
      </p:sp>
    </p:spTree>
    <p:extLst>
      <p:ext uri="{BB962C8B-B14F-4D97-AF65-F5344CB8AC3E}">
        <p14:creationId xmlns:p14="http://schemas.microsoft.com/office/powerpoint/2010/main" val="1857043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l">
              <a:lnSpc>
                <a:spcPct val="150000"/>
              </a:lnSpc>
              <a:spcBef>
                <a:spcPts val="0"/>
              </a:spcBef>
              <a:buNone/>
            </a:pPr>
            <a:r>
              <a:rPr lang="en-US" dirty="0" smtClean="0"/>
              <a:t>There are many ways that youth</a:t>
            </a:r>
            <a:r>
              <a:rPr lang="en-US" baseline="0" dirty="0" smtClean="0"/>
              <a:t> can be involved and helpful throughout the SHAC process</a:t>
            </a:r>
          </a:p>
          <a:p>
            <a:pPr marL="457200" lvl="1" indent="0" algn="l">
              <a:lnSpc>
                <a:spcPct val="150000"/>
              </a:lnSpc>
              <a:spcBef>
                <a:spcPts val="0"/>
              </a:spcBef>
              <a:buNone/>
            </a:pPr>
            <a:endParaRPr lang="en-US" dirty="0" smtClean="0"/>
          </a:p>
          <a:p>
            <a:pPr marL="457200" lvl="1" indent="0" algn="l">
              <a:lnSpc>
                <a:spcPct val="150000"/>
              </a:lnSpc>
              <a:spcBef>
                <a:spcPts val="0"/>
              </a:spcBef>
              <a:buNone/>
            </a:pPr>
            <a:r>
              <a:rPr lang="en-US" dirty="0" smtClean="0"/>
              <a:t>Youth</a:t>
            </a:r>
            <a:r>
              <a:rPr lang="en-US" baseline="0" dirty="0" smtClean="0"/>
              <a:t> can help to prioritize needs.  They have a large network of friends and family who access local resources.  </a:t>
            </a:r>
          </a:p>
          <a:p>
            <a:pPr marL="457200" lvl="1" indent="0" algn="l">
              <a:lnSpc>
                <a:spcPct val="150000"/>
              </a:lnSpc>
              <a:spcBef>
                <a:spcPts val="0"/>
              </a:spcBef>
              <a:buNone/>
            </a:pPr>
            <a:endParaRPr lang="en-US" baseline="0" dirty="0" smtClean="0"/>
          </a:p>
          <a:p>
            <a:pPr marL="457200" lvl="1" indent="0" algn="l">
              <a:lnSpc>
                <a:spcPct val="150000"/>
              </a:lnSpc>
              <a:spcBef>
                <a:spcPts val="0"/>
              </a:spcBef>
              <a:buNone/>
            </a:pPr>
            <a:r>
              <a:rPr lang="en-US" baseline="0" dirty="0" smtClean="0"/>
              <a:t>Youth can help create activities and programs that will be of particular interest to their peers.</a:t>
            </a:r>
          </a:p>
          <a:p>
            <a:pPr marL="457200" lvl="1" indent="0" algn="l">
              <a:lnSpc>
                <a:spcPct val="150000"/>
              </a:lnSpc>
              <a:spcBef>
                <a:spcPts val="0"/>
              </a:spcBef>
              <a:buNone/>
            </a:pPr>
            <a:endParaRPr lang="en-US" baseline="0" dirty="0" smtClean="0"/>
          </a:p>
          <a:p>
            <a:pPr marL="457200" lvl="1" indent="0" algn="l">
              <a:lnSpc>
                <a:spcPct val="150000"/>
              </a:lnSpc>
              <a:spcBef>
                <a:spcPts val="0"/>
              </a:spcBef>
              <a:buNone/>
            </a:pPr>
            <a:r>
              <a:rPr lang="en-US" baseline="0" dirty="0" smtClean="0"/>
              <a:t>Having young people take the lead in creation and promotion of programs and policies is a great way to get youth involved.  Recruitment is strengthened when their peers know that these opportunities were developed based on youth interests.  </a:t>
            </a:r>
          </a:p>
          <a:p>
            <a:pPr marL="457200" lvl="1" indent="0" algn="l">
              <a:lnSpc>
                <a:spcPct val="150000"/>
              </a:lnSpc>
              <a:spcBef>
                <a:spcPts val="0"/>
              </a:spcBef>
              <a:buNone/>
            </a:pPr>
            <a:endParaRPr lang="en-US" baseline="0" dirty="0" smtClean="0"/>
          </a:p>
          <a:p>
            <a:pPr marL="457200" lvl="1" indent="0" algn="l">
              <a:lnSpc>
                <a:spcPct val="150000"/>
              </a:lnSpc>
              <a:spcBef>
                <a:spcPts val="0"/>
              </a:spcBef>
              <a:buNone/>
            </a:pPr>
            <a:r>
              <a:rPr lang="en-US" baseline="0" dirty="0" smtClean="0"/>
              <a:t>Youth can train interested adults in youth culture.  Sharing information on technology, social media, and general interests.</a:t>
            </a:r>
          </a:p>
          <a:p>
            <a:pPr marL="457200" lvl="1" indent="0" algn="l">
              <a:lnSpc>
                <a:spcPct val="150000"/>
              </a:lnSpc>
              <a:spcBef>
                <a:spcPts val="0"/>
              </a:spcBef>
              <a:buNone/>
            </a:pPr>
            <a:endParaRPr lang="en-US" baseline="0" dirty="0" smtClean="0"/>
          </a:p>
          <a:p>
            <a:pPr marL="457200" lvl="1" indent="0" algn="l">
              <a:lnSpc>
                <a:spcPct val="150000"/>
              </a:lnSpc>
              <a:spcBef>
                <a:spcPts val="0"/>
              </a:spcBef>
              <a:buNone/>
            </a:pPr>
            <a:r>
              <a:rPr lang="en-US" baseline="0" dirty="0" smtClean="0"/>
              <a:t>Young people make excellent data collectors.  They can take surveys and conduct interviews while developing skills that will help them in the future.</a:t>
            </a:r>
          </a:p>
          <a:p>
            <a:pPr marL="457200" lvl="1" indent="0" algn="l">
              <a:lnSpc>
                <a:spcPct val="150000"/>
              </a:lnSpc>
              <a:spcBef>
                <a:spcPts val="0"/>
              </a:spcBef>
              <a:buNone/>
            </a:pPr>
            <a:endParaRPr lang="en-US" baseline="0" dirty="0" smtClean="0"/>
          </a:p>
          <a:p>
            <a:pPr marL="457200" lvl="1" indent="0" algn="l">
              <a:lnSpc>
                <a:spcPct val="150000"/>
              </a:lnSpc>
              <a:spcBef>
                <a:spcPts val="0"/>
              </a:spcBef>
              <a:buNone/>
            </a:pPr>
            <a:r>
              <a:rPr lang="en-US" baseline="0" dirty="0" smtClean="0"/>
              <a:t>And finally, youth can help present results.  If they’ve had a role throughout all levels of a program, most are more than willing to share the results of their hard work.  Giving them this opportunity will resonate with the audience and can have an important impact on the youth’s self efficacy.</a:t>
            </a:r>
            <a:endParaRPr lang="en-US" dirty="0"/>
          </a:p>
        </p:txBody>
      </p:sp>
      <p:sp>
        <p:nvSpPr>
          <p:cNvPr id="4" name="Slide Number Placeholder 3"/>
          <p:cNvSpPr>
            <a:spLocks noGrp="1"/>
          </p:cNvSpPr>
          <p:nvPr>
            <p:ph type="sldNum" sz="quarter" idx="10"/>
          </p:nvPr>
        </p:nvSpPr>
        <p:spPr/>
        <p:txBody>
          <a:bodyPr/>
          <a:lstStyle/>
          <a:p>
            <a:fld id="{7B7F9AB6-8F16-42C6-B7EA-30C966E59872}" type="slidenum">
              <a:rPr lang="en-US" smtClean="0"/>
              <a:t>17</a:t>
            </a:fld>
            <a:endParaRPr lang="en-US"/>
          </a:p>
        </p:txBody>
      </p:sp>
    </p:spTree>
    <p:extLst>
      <p:ext uri="{BB962C8B-B14F-4D97-AF65-F5344CB8AC3E}">
        <p14:creationId xmlns:p14="http://schemas.microsoft.com/office/powerpoint/2010/main" val="1857043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l">
              <a:lnSpc>
                <a:spcPct val="150000"/>
              </a:lnSpc>
              <a:spcBef>
                <a:spcPts val="0"/>
              </a:spcBef>
              <a:buNone/>
            </a:pPr>
            <a:endParaRPr lang="en-US" dirty="0"/>
          </a:p>
        </p:txBody>
      </p:sp>
      <p:sp>
        <p:nvSpPr>
          <p:cNvPr id="4" name="Slide Number Placeholder 3"/>
          <p:cNvSpPr>
            <a:spLocks noGrp="1"/>
          </p:cNvSpPr>
          <p:nvPr>
            <p:ph type="sldNum" sz="quarter" idx="10"/>
          </p:nvPr>
        </p:nvSpPr>
        <p:spPr/>
        <p:txBody>
          <a:bodyPr/>
          <a:lstStyle/>
          <a:p>
            <a:fld id="{7B7F9AB6-8F16-42C6-B7EA-30C966E59872}" type="slidenum">
              <a:rPr lang="en-US" smtClean="0"/>
              <a:t>18</a:t>
            </a:fld>
            <a:endParaRPr lang="en-US"/>
          </a:p>
        </p:txBody>
      </p:sp>
    </p:spTree>
    <p:extLst>
      <p:ext uri="{BB962C8B-B14F-4D97-AF65-F5344CB8AC3E}">
        <p14:creationId xmlns:p14="http://schemas.microsoft.com/office/powerpoint/2010/main" val="1857043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50000"/>
              </a:lnSpc>
              <a:spcBef>
                <a:spcPts val="0"/>
              </a:spcBef>
              <a:spcAft>
                <a:spcPts val="0"/>
              </a:spcAft>
              <a:buClrTx/>
              <a:buSzTx/>
              <a:buFontTx/>
              <a:buNone/>
              <a:tabLst/>
              <a:defRPr/>
            </a:pPr>
            <a:endPar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7B7F9AB6-8F16-42C6-B7EA-30C966E59872}" type="slidenum">
              <a:rPr lang="en-US" smtClean="0"/>
              <a:t>19</a:t>
            </a:fld>
            <a:endParaRPr lang="en-US"/>
          </a:p>
        </p:txBody>
      </p:sp>
    </p:spTree>
    <p:extLst>
      <p:ext uri="{BB962C8B-B14F-4D97-AF65-F5344CB8AC3E}">
        <p14:creationId xmlns:p14="http://schemas.microsoft.com/office/powerpoint/2010/main" val="1857043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7F9AB6-8F16-42C6-B7EA-30C966E59872}" type="slidenum">
              <a:rPr lang="en-US" smtClean="0"/>
              <a:t>2</a:t>
            </a:fld>
            <a:endParaRPr lang="en-US"/>
          </a:p>
        </p:txBody>
      </p:sp>
    </p:spTree>
    <p:extLst>
      <p:ext uri="{BB962C8B-B14F-4D97-AF65-F5344CB8AC3E}">
        <p14:creationId xmlns:p14="http://schemas.microsoft.com/office/powerpoint/2010/main" val="3566095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50000"/>
              </a:lnSpc>
              <a:spcBef>
                <a:spcPts val="0"/>
              </a:spcBef>
              <a:spcAft>
                <a:spcPts val="0"/>
              </a:spcAft>
              <a:buClrTx/>
              <a:buSzTx/>
              <a:buFontTx/>
              <a:buNone/>
              <a:tabLst/>
              <a:defRPr/>
            </a:pPr>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Once you have your membership</a:t>
            </a:r>
            <a:r>
              <a:rPr lang="en-US" sz="12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 set up, now what does the SHAC do?</a:t>
            </a:r>
          </a:p>
          <a:p>
            <a:pPr marL="457200" marR="0" lvl="1" indent="0" algn="l" defTabSz="914400" rtl="0" eaLnBrk="1" fontAlgn="auto" latinLnBrk="0" hangingPunct="1">
              <a:lnSpc>
                <a:spcPct val="150000"/>
              </a:lnSpc>
              <a:spcBef>
                <a:spcPts val="0"/>
              </a:spcBef>
              <a:spcAft>
                <a:spcPts val="0"/>
              </a:spcAft>
              <a:buClrTx/>
              <a:buSzTx/>
              <a:buFontTx/>
              <a:buNone/>
              <a:tabLst/>
              <a:defRPr/>
            </a:pPr>
            <a:endParaRPr lang="en-US" sz="12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lang="en-US" sz="12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The first step would be to set up some operating guidelines or by-laws for the council to follow.  These would include decisions and guidance about the</a:t>
            </a:r>
          </a:p>
          <a:p>
            <a:pPr marL="628650" marR="0" lvl="1"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Name and purpose of the SHAC</a:t>
            </a:r>
          </a:p>
          <a:p>
            <a:pPr marL="628650" marR="0" lvl="1"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Membership </a:t>
            </a:r>
          </a:p>
          <a:p>
            <a:pPr marL="628650" marR="0" lvl="1"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Meetings </a:t>
            </a:r>
          </a:p>
          <a:p>
            <a:pPr marL="628650" marR="0" lvl="1"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Officers</a:t>
            </a:r>
          </a:p>
          <a:p>
            <a:pPr marL="628650" marR="0" lvl="1"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Voting</a:t>
            </a:r>
          </a:p>
          <a:p>
            <a:pPr marL="628650" marR="0" lvl="1"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Committees</a:t>
            </a:r>
          </a:p>
          <a:p>
            <a:pPr marL="628650" marR="0" lvl="1"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Communications</a:t>
            </a:r>
          </a:p>
          <a:p>
            <a:pPr marL="628650" marR="0" lvl="1"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Amendments</a:t>
            </a:r>
          </a:p>
          <a:p>
            <a:pPr marL="628650" marR="0" lvl="1"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2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marR="0" lvl="1"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12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Another common activity used to guide SHAC work, is the development of a strategic plan.  The plan should be developed for a specific amount of time, a school year, or a 3-year period.  A mission would be developed; the ideal outcome of the SHAC’s work.  Then the goals, what the SHAC must achieve to reach that Mission.  And finally, the objectives, the specific actions that are required to achieve those goals.  It is important that they are measureable and obvious when complete.  </a:t>
            </a:r>
          </a:p>
          <a:p>
            <a:pPr marL="628650" marR="0" lvl="1"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2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endPar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7B7F9AB6-8F16-42C6-B7EA-30C966E59872}" type="slidenum">
              <a:rPr lang="en-US" smtClean="0"/>
              <a:t>20</a:t>
            </a:fld>
            <a:endParaRPr lang="en-US"/>
          </a:p>
        </p:txBody>
      </p:sp>
    </p:spTree>
    <p:extLst>
      <p:ext uri="{BB962C8B-B14F-4D97-AF65-F5344CB8AC3E}">
        <p14:creationId xmlns:p14="http://schemas.microsoft.com/office/powerpoint/2010/main" val="1857043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The type of assessment that is common for SHACs, is a whole school health assessment.  This type of assessment looks at not only the education aspects, but nutrition, environment and other services.  The suggested tool for such an assessment is the School Health Index, or SHI.</a:t>
            </a:r>
          </a:p>
          <a:p>
            <a:pPr marL="628650" marR="0" lvl="1"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The School Health Index was developed by CDC</a:t>
            </a:r>
            <a:r>
              <a:rPr lang="en-US" sz="12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 in partnership with school administrators and staff, school health experts, parents and national agencies.  The SHI was developed to help schools </a:t>
            </a:r>
          </a:p>
          <a:p>
            <a:pPr lvl="2">
              <a:lnSpc>
                <a:spcPct val="150000"/>
              </a:lnSpc>
              <a:spcBef>
                <a:spcPts val="0"/>
              </a:spcBef>
              <a:buFont typeface="Arial" panose="020B0604020202020204" pitchFamily="34" charset="0"/>
              <a:buChar char="•"/>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Identify strengths and weaknesses of health and safety polices and programs.</a:t>
            </a:r>
          </a:p>
          <a:p>
            <a:pPr lvl="2">
              <a:lnSpc>
                <a:spcPct val="150000"/>
              </a:lnSpc>
              <a:spcBef>
                <a:spcPts val="0"/>
              </a:spcBef>
              <a:buFont typeface="Arial" panose="020B0604020202020204" pitchFamily="34" charset="0"/>
              <a:buChar char="•"/>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Develop an action plan for improving student health.</a:t>
            </a:r>
          </a:p>
          <a:p>
            <a:pPr lvl="2">
              <a:lnSpc>
                <a:spcPct val="150000"/>
              </a:lnSpc>
              <a:spcBef>
                <a:spcPts val="0"/>
              </a:spcBef>
              <a:buFont typeface="Arial" panose="020B0604020202020204" pitchFamily="34" charset="0"/>
              <a:buChar char="•"/>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Engage teachers, parents, students and the community in promoting health enhancing behaviors and better health.</a:t>
            </a:r>
          </a:p>
          <a:p>
            <a:pPr lvl="1">
              <a:lnSpc>
                <a:spcPct val="150000"/>
              </a:lnSpc>
              <a:spcBef>
                <a:spcPts val="0"/>
              </a:spcBef>
              <a:buFont typeface="Arial" panose="020B0604020202020204" pitchFamily="34" charset="0"/>
              <a:buNone/>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The newest</a:t>
            </a:r>
            <a:r>
              <a:rPr lang="en-US"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 version of the SHI was released in 2017 after being updated to incorporate the WSCC model, including adding modules on the Social and Emotional Climate and Physical Environment.</a:t>
            </a:r>
          </a:p>
          <a:p>
            <a:pPr lvl="1">
              <a:lnSpc>
                <a:spcPct val="150000"/>
              </a:lnSpc>
              <a:spcBef>
                <a:spcPts val="0"/>
              </a:spcBef>
              <a:buFont typeface="Arial" panose="020B0604020202020204" pitchFamily="34" charset="0"/>
              <a:buNone/>
            </a:pPr>
            <a:endParaRPr lang="en-US" baseline="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lvl="1">
              <a:lnSpc>
                <a:spcPct val="150000"/>
              </a:lnSpc>
              <a:spcBef>
                <a:spcPts val="0"/>
              </a:spcBef>
              <a:buFont typeface="Arial" panose="020B0604020202020204" pitchFamily="34" charset="0"/>
              <a:buNone/>
            </a:pPr>
            <a:r>
              <a:rPr lang="en-US"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Although the SHI itself is a free resource available from the CDC, it is a very involved process and many schools bring in a trained SHI facilitator to assist with this process.  Trained facilitators may be found at the state health and education agencies as well as agencies tasked with professional development of local education agencies.</a:t>
            </a:r>
            <a:endPar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endParaRPr lang="en-US" sz="12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7B7F9AB6-8F16-42C6-B7EA-30C966E59872}" type="slidenum">
              <a:rPr lang="en-US" smtClean="0"/>
              <a:t>21</a:t>
            </a:fld>
            <a:endParaRPr lang="en-US"/>
          </a:p>
        </p:txBody>
      </p:sp>
    </p:spTree>
    <p:extLst>
      <p:ext uri="{BB962C8B-B14F-4D97-AF65-F5344CB8AC3E}">
        <p14:creationId xmlns:p14="http://schemas.microsoft.com/office/powerpoint/2010/main" val="1857043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50000"/>
              </a:lnSpc>
              <a:spcBef>
                <a:spcPts val="0"/>
              </a:spcBef>
              <a:spcAft>
                <a:spcPts val="0"/>
              </a:spcAft>
              <a:buClrTx/>
              <a:buSzTx/>
              <a:buFontTx/>
              <a:buNone/>
              <a:tabLst/>
              <a:defRPr/>
            </a:pPr>
            <a:r>
              <a:rPr lang="en-US" sz="12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Second would be an assessment of the health education programming.  This would look in depth at the education that students are receiving on health topics in kindergarten through high school.  One such tool is the Health Education Curriculum Analysis Tool, or HECAT.    The HECAT is available from CDC and can be customized to meet local needs and school specific standards.  </a:t>
            </a:r>
          </a:p>
          <a:p>
            <a:r>
              <a:rPr lang="en-US" dirty="0" smtClean="0">
                <a:effectLst/>
              </a:rPr>
              <a:t>Using the HECAT can</a:t>
            </a:r>
          </a:p>
          <a:p>
            <a:pPr marL="171450" indent="-171450">
              <a:buFont typeface="Arial" panose="020B0604020202020204" pitchFamily="34" charset="0"/>
              <a:buChar char="•"/>
            </a:pPr>
            <a:r>
              <a:rPr lang="en-US" dirty="0" smtClean="0">
                <a:effectLst/>
              </a:rPr>
              <a:t>Help ensure a complete, thorough, and consistent review of a health education curriculum</a:t>
            </a:r>
          </a:p>
          <a:p>
            <a:pPr marL="171450" indent="-171450">
              <a:buFont typeface="Arial" panose="020B0604020202020204" pitchFamily="34" charset="0"/>
              <a:buChar char="•"/>
            </a:pPr>
            <a:r>
              <a:rPr lang="en-US" dirty="0" smtClean="0">
                <a:effectLst/>
              </a:rPr>
              <a:t>Help clarify what should be included in a health education curriculum</a:t>
            </a:r>
          </a:p>
          <a:p>
            <a:pPr marL="171450" indent="-171450">
              <a:buFont typeface="Arial" panose="020B0604020202020204" pitchFamily="34" charset="0"/>
              <a:buChar char="•"/>
            </a:pPr>
            <a:r>
              <a:rPr lang="en-US" dirty="0" smtClean="0">
                <a:effectLst/>
              </a:rPr>
              <a:t>Help ensure that the curriculum is aligned with research-based practices, the National Health Education Standards, and CDC's Characteristics of an Effective Health Education Curriculum</a:t>
            </a:r>
          </a:p>
          <a:p>
            <a:pPr marL="171450" indent="-171450">
              <a:buFont typeface="Arial" panose="020B0604020202020204" pitchFamily="34" charset="0"/>
              <a:buChar char="•"/>
            </a:pPr>
            <a:r>
              <a:rPr lang="en-US" dirty="0" smtClean="0">
                <a:effectLst/>
              </a:rPr>
              <a:t>Help identify instructional strategies that improve teaching and student learning</a:t>
            </a:r>
          </a:p>
          <a:p>
            <a:pPr marL="171450" indent="-171450">
              <a:buFont typeface="Arial" panose="020B0604020202020204" pitchFamily="34" charset="0"/>
              <a:buChar char="•"/>
            </a:pPr>
            <a:r>
              <a:rPr lang="en-US" dirty="0" smtClean="0">
                <a:effectLst/>
              </a:rPr>
              <a:t>Inform your selection of a high-quality curriculum that is affordable and feasible to implement in your schools</a:t>
            </a:r>
          </a:p>
          <a:p>
            <a:pPr marL="171450" indent="-171450">
              <a:buFont typeface="Arial" panose="020B0604020202020204" pitchFamily="34" charset="0"/>
              <a:buChar char="•"/>
            </a:pPr>
            <a:r>
              <a:rPr lang="en-US" dirty="0" smtClean="0">
                <a:effectLst/>
              </a:rPr>
              <a:t>Provide sound and defensible justification for curriculum decisions to parents, school board members, and others interested in health education in your community or state</a:t>
            </a:r>
          </a:p>
          <a:p>
            <a:pPr marL="457200" marR="0" lvl="1" indent="0" algn="l" defTabSz="914400" rtl="0" eaLnBrk="1" fontAlgn="auto" latinLnBrk="0" hangingPunct="1">
              <a:lnSpc>
                <a:spcPct val="150000"/>
              </a:lnSpc>
              <a:spcBef>
                <a:spcPts val="0"/>
              </a:spcBef>
              <a:spcAft>
                <a:spcPts val="0"/>
              </a:spcAft>
              <a:buClrTx/>
              <a:buSzTx/>
              <a:buFontTx/>
              <a:buNone/>
              <a:tabLst/>
              <a:defRPr/>
            </a:pPr>
            <a:endPar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Also available is a tool</a:t>
            </a:r>
            <a:r>
              <a:rPr lang="en-US" sz="12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 for assessing sexual health education programs.  FOSE, or the Future of Sex Ed, worked with a number of national organizations and agencies to develop the National Sexuality Education Standards or the NSES.  These standards were developed to address the inconsistency in sexual health education programs across the US.  The standards give research based minimum requirements for youth, grades K-12, that is evidence-informed, age appropriate and theory driven.</a:t>
            </a:r>
          </a:p>
          <a:p>
            <a:pPr marL="628650" marR="0" lvl="1"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7B7F9AB6-8F16-42C6-B7EA-30C966E59872}" type="slidenum">
              <a:rPr lang="en-US" smtClean="0"/>
              <a:t>22</a:t>
            </a:fld>
            <a:endParaRPr lang="en-US"/>
          </a:p>
        </p:txBody>
      </p:sp>
    </p:spTree>
    <p:extLst>
      <p:ext uri="{BB962C8B-B14F-4D97-AF65-F5344CB8AC3E}">
        <p14:creationId xmlns:p14="http://schemas.microsoft.com/office/powerpoint/2010/main" val="833247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7B7F9AB6-8F16-42C6-B7EA-30C966E59872}" type="slidenum">
              <a:rPr lang="en-US" smtClean="0"/>
              <a:t>23</a:t>
            </a:fld>
            <a:endParaRPr lang="en-US"/>
          </a:p>
        </p:txBody>
      </p:sp>
    </p:spTree>
    <p:extLst>
      <p:ext uri="{BB962C8B-B14F-4D97-AF65-F5344CB8AC3E}">
        <p14:creationId xmlns:p14="http://schemas.microsoft.com/office/powerpoint/2010/main" val="1857043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7B7F9AB6-8F16-42C6-B7EA-30C966E59872}" type="slidenum">
              <a:rPr lang="en-US" smtClean="0"/>
              <a:t>24</a:t>
            </a:fld>
            <a:endParaRPr lang="en-US"/>
          </a:p>
        </p:txBody>
      </p:sp>
    </p:spTree>
    <p:extLst>
      <p:ext uri="{BB962C8B-B14F-4D97-AF65-F5344CB8AC3E}">
        <p14:creationId xmlns:p14="http://schemas.microsoft.com/office/powerpoint/2010/main" val="1857043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7B7F9AB6-8F16-42C6-B7EA-30C966E59872}" type="slidenum">
              <a:rPr lang="en-US" smtClean="0"/>
              <a:t>25</a:t>
            </a:fld>
            <a:endParaRPr lang="en-US"/>
          </a:p>
        </p:txBody>
      </p:sp>
    </p:spTree>
    <p:extLst>
      <p:ext uri="{BB962C8B-B14F-4D97-AF65-F5344CB8AC3E}">
        <p14:creationId xmlns:p14="http://schemas.microsoft.com/office/powerpoint/2010/main" val="1857043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7B7F9AB6-8F16-42C6-B7EA-30C966E59872}" type="slidenum">
              <a:rPr lang="en-US" smtClean="0"/>
              <a:t>26</a:t>
            </a:fld>
            <a:endParaRPr lang="en-US"/>
          </a:p>
        </p:txBody>
      </p:sp>
    </p:spTree>
    <p:extLst>
      <p:ext uri="{BB962C8B-B14F-4D97-AF65-F5344CB8AC3E}">
        <p14:creationId xmlns:p14="http://schemas.microsoft.com/office/powerpoint/2010/main" val="1857043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7F9AB6-8F16-42C6-B7EA-30C966E59872}" type="slidenum">
              <a:rPr lang="en-US" smtClean="0"/>
              <a:t>3</a:t>
            </a:fld>
            <a:endParaRPr lang="en-US"/>
          </a:p>
        </p:txBody>
      </p:sp>
    </p:spTree>
    <p:extLst>
      <p:ext uri="{BB962C8B-B14F-4D97-AF65-F5344CB8AC3E}">
        <p14:creationId xmlns:p14="http://schemas.microsoft.com/office/powerpoint/2010/main" val="3554633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As our quote said earlier, schools will deal with children’s health by design or default, but effective school health</a:t>
            </a:r>
            <a:r>
              <a:rPr lang="en-US" baseline="0" dirty="0" smtClean="0">
                <a:effectLst/>
              </a:rPr>
              <a:t> programs go beyond just the classroom.</a:t>
            </a:r>
            <a:endParaRPr lang="en-US" dirty="0" smtClean="0">
              <a:effectLst/>
            </a:endParaRPr>
          </a:p>
          <a:p>
            <a:endParaRPr lang="en-US" dirty="0" smtClean="0">
              <a:effectLst/>
            </a:endParaRPr>
          </a:p>
          <a:p>
            <a:r>
              <a:rPr lang="en-US" dirty="0" smtClean="0">
                <a:effectLst/>
              </a:rPr>
              <a:t>The Whole School, Whole Community, Whole Child (WSCC) model expands</a:t>
            </a:r>
            <a:r>
              <a:rPr lang="en-US" baseline="0" dirty="0" smtClean="0">
                <a:effectLst/>
              </a:rPr>
              <a:t> on the eight elements </a:t>
            </a:r>
            <a:r>
              <a:rPr lang="en-US" dirty="0" smtClean="0">
                <a:effectLst/>
              </a:rPr>
              <a:t>of CDC’s coordinated school health approach and is combined with the whole</a:t>
            </a:r>
            <a:r>
              <a:rPr lang="en-US" baseline="0" dirty="0" smtClean="0">
                <a:effectLst/>
              </a:rPr>
              <a:t> child framework</a:t>
            </a:r>
            <a:r>
              <a:rPr lang="en-US" dirty="0" smtClean="0">
                <a:effectLst/>
              </a:rPr>
              <a:t>. CDC and </a:t>
            </a:r>
            <a:r>
              <a:rPr lang="en-US" dirty="0" smtClean="0">
                <a:effectLst/>
                <a:hlinkClick r:id="rId3"/>
              </a:rPr>
              <a:t>ASCD</a:t>
            </a:r>
            <a:r>
              <a:rPr lang="en-US" dirty="0" smtClean="0">
                <a:effectLst/>
              </a:rPr>
              <a:t> developed this expanded model—in collaboration with key leaders from the fields of health, public health, education, and school health—to strengthen a unified and collaborative approach designed to improve learning and health in our nation’s schools.</a:t>
            </a:r>
          </a:p>
          <a:p>
            <a:endParaRPr lang="en-US" dirty="0" smtClean="0">
              <a:effectLst/>
            </a:endParaRPr>
          </a:p>
          <a:p>
            <a:r>
              <a:rPr lang="en-US" dirty="0" smtClean="0">
                <a:effectLst/>
              </a:rPr>
              <a:t>The 10 components of WSCC</a:t>
            </a:r>
            <a:r>
              <a:rPr lang="en-US" baseline="0" dirty="0" smtClean="0">
                <a:effectLst/>
              </a:rPr>
              <a:t> are:</a:t>
            </a:r>
          </a:p>
          <a:p>
            <a:pPr marL="285750" indent="-285750">
              <a:buFont typeface="Arial" panose="020B0604020202020204" pitchFamily="34" charset="0"/>
              <a:buChar char="•"/>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Health Education</a:t>
            </a:r>
          </a:p>
          <a:p>
            <a:pPr marL="285750" indent="-285750">
              <a:buFont typeface="Arial" panose="020B0604020202020204" pitchFamily="34" charset="0"/>
              <a:buChar char="•"/>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Nutrition Environment and Services</a:t>
            </a:r>
          </a:p>
          <a:p>
            <a:pPr marL="285750" indent="-285750">
              <a:buFont typeface="Arial" panose="020B0604020202020204" pitchFamily="34" charset="0"/>
              <a:buChar char="•"/>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Employee Wellness</a:t>
            </a:r>
          </a:p>
          <a:p>
            <a:pPr marL="285750" indent="-285750">
              <a:buFont typeface="Arial" panose="020B0604020202020204" pitchFamily="34" charset="0"/>
              <a:buChar char="•"/>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Social and Emotional School Climate</a:t>
            </a:r>
          </a:p>
          <a:p>
            <a:pPr marL="285750" indent="-285750">
              <a:buFont typeface="Arial" panose="020B0604020202020204" pitchFamily="34" charset="0"/>
              <a:buChar char="•"/>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Physical Environment</a:t>
            </a:r>
          </a:p>
          <a:p>
            <a:pPr marL="285750" indent="-285750">
              <a:buFont typeface="Arial" panose="020B0604020202020204" pitchFamily="34" charset="0"/>
              <a:buChar char="•"/>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Health Services</a:t>
            </a:r>
          </a:p>
          <a:p>
            <a:pPr marL="285750" indent="-285750">
              <a:buFont typeface="Arial" panose="020B0604020202020204" pitchFamily="34" charset="0"/>
              <a:buChar char="•"/>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Counseling, Psychological and Social Services</a:t>
            </a:r>
          </a:p>
          <a:p>
            <a:pPr marL="285750" indent="-285750">
              <a:buFont typeface="Arial" panose="020B0604020202020204" pitchFamily="34" charset="0"/>
              <a:buChar char="•"/>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Community Involvement</a:t>
            </a:r>
          </a:p>
          <a:p>
            <a:pPr marL="285750" indent="-285750">
              <a:buFont typeface="Arial" panose="020B0604020202020204" pitchFamily="34" charset="0"/>
              <a:buChar char="•"/>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Family Engagement</a:t>
            </a:r>
          </a:p>
          <a:p>
            <a:pPr marL="285750" indent="-285750">
              <a:buFont typeface="Arial" panose="020B0604020202020204" pitchFamily="34" charset="0"/>
              <a:buChar char="•"/>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Physical education and Physical Activity</a:t>
            </a:r>
          </a:p>
          <a:p>
            <a:endParaRPr lang="en-US" dirty="0"/>
          </a:p>
        </p:txBody>
      </p:sp>
      <p:sp>
        <p:nvSpPr>
          <p:cNvPr id="4" name="Slide Number Placeholder 3"/>
          <p:cNvSpPr>
            <a:spLocks noGrp="1"/>
          </p:cNvSpPr>
          <p:nvPr>
            <p:ph type="sldNum" sz="quarter" idx="10"/>
          </p:nvPr>
        </p:nvSpPr>
        <p:spPr/>
        <p:txBody>
          <a:bodyPr/>
          <a:lstStyle/>
          <a:p>
            <a:fld id="{7B7F9AB6-8F16-42C6-B7EA-30C966E59872}" type="slidenum">
              <a:rPr lang="en-US" smtClean="0"/>
              <a:t>4</a:t>
            </a:fld>
            <a:endParaRPr lang="en-US"/>
          </a:p>
        </p:txBody>
      </p:sp>
    </p:spTree>
    <p:extLst>
      <p:ext uri="{BB962C8B-B14F-4D97-AF65-F5344CB8AC3E}">
        <p14:creationId xmlns:p14="http://schemas.microsoft.com/office/powerpoint/2010/main" val="2998583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child</a:t>
            </a:r>
            <a:r>
              <a:rPr lang="en-US" baseline="0" dirty="0" smtClean="0"/>
              <a:t> in the center is at the focal point of the model; the child is encircled by the “Whole child” tenets in green, being healthy, safe, engaged, supported and challenged.</a:t>
            </a:r>
          </a:p>
          <a:p>
            <a:endParaRPr lang="en-US" baseline="0" dirty="0" smtClean="0"/>
          </a:p>
          <a:p>
            <a:r>
              <a:rPr lang="en-US" baseline="0" dirty="0" smtClean="0"/>
              <a:t>The white band emphasizes the alignment, integration and collaboration needed among the school, health, and community sectors to improve each child's learning and health.</a:t>
            </a:r>
          </a:p>
          <a:p>
            <a:endParaRPr lang="en-US" baseline="0" dirty="0" smtClean="0"/>
          </a:p>
          <a:p>
            <a:r>
              <a:rPr lang="en-US" baseline="0" dirty="0" smtClean="0"/>
              <a:t>Represented in the blue, the multiple school components surround the child, acting as the hub that provides the full range of learning and health support systems to each child, in each school, in each community.</a:t>
            </a:r>
          </a:p>
          <a:p>
            <a:endParaRPr lang="en-US" baseline="0" dirty="0" smtClean="0"/>
          </a:p>
          <a:p>
            <a:r>
              <a:rPr lang="en-US" baseline="0" dirty="0" smtClean="0"/>
              <a:t>The community, represented in yellow, demonstrates that while the school may be a hub, it remains a focal reflection of its community and requires community input, resources, and collaboration in order to support its students.</a:t>
            </a:r>
          </a:p>
        </p:txBody>
      </p:sp>
      <p:sp>
        <p:nvSpPr>
          <p:cNvPr id="4" name="Slide Number Placeholder 3"/>
          <p:cNvSpPr>
            <a:spLocks noGrp="1"/>
          </p:cNvSpPr>
          <p:nvPr>
            <p:ph type="sldNum" sz="quarter" idx="10"/>
          </p:nvPr>
        </p:nvSpPr>
        <p:spPr/>
        <p:txBody>
          <a:bodyPr/>
          <a:lstStyle/>
          <a:p>
            <a:fld id="{7B7F9AB6-8F16-42C6-B7EA-30C966E59872}" type="slidenum">
              <a:rPr lang="en-US" smtClean="0"/>
              <a:t>5</a:t>
            </a:fld>
            <a:endParaRPr lang="en-US"/>
          </a:p>
        </p:txBody>
      </p:sp>
    </p:spTree>
    <p:extLst>
      <p:ext uri="{BB962C8B-B14F-4D97-AF65-F5344CB8AC3E}">
        <p14:creationId xmlns:p14="http://schemas.microsoft.com/office/powerpoint/2010/main" val="4292063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we get this</a:t>
            </a:r>
            <a:r>
              <a:rPr lang="en-US" baseline="0" dirty="0" smtClean="0"/>
              <a:t> collaboration and community input into the health of our students?  Through School Health Advisory Councils or SHACs.</a:t>
            </a:r>
            <a:endParaRPr lang="en-US" dirty="0"/>
          </a:p>
        </p:txBody>
      </p:sp>
      <p:sp>
        <p:nvSpPr>
          <p:cNvPr id="4" name="Slide Number Placeholder 3"/>
          <p:cNvSpPr>
            <a:spLocks noGrp="1"/>
          </p:cNvSpPr>
          <p:nvPr>
            <p:ph type="sldNum" sz="quarter" idx="10"/>
          </p:nvPr>
        </p:nvSpPr>
        <p:spPr/>
        <p:txBody>
          <a:bodyPr/>
          <a:lstStyle/>
          <a:p>
            <a:fld id="{7B7F9AB6-8F16-42C6-B7EA-30C966E59872}" type="slidenum">
              <a:rPr lang="en-US" smtClean="0"/>
              <a:t>6</a:t>
            </a:fld>
            <a:endParaRPr lang="en-US"/>
          </a:p>
        </p:txBody>
      </p:sp>
    </p:spTree>
    <p:extLst>
      <p:ext uri="{BB962C8B-B14F-4D97-AF65-F5344CB8AC3E}">
        <p14:creationId xmlns:p14="http://schemas.microsoft.com/office/powerpoint/2010/main" val="4292063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School</a:t>
            </a:r>
            <a:r>
              <a:rPr lang="en-US" baseline="0" dirty="0" smtClean="0"/>
              <a:t> Health Advisory  Council is a core group of parents, youth, educators and others who represent different segments of the community.  The key purpose of the SHAC is “advising”.  The group works together to give advice and support to the school on all parts of its school health program.  The council is not part of the school’s administrative structure, nor does it hold any legal responsibilities.  The kind of advice given depends upon the role the school wants it to serve.  </a:t>
            </a:r>
          </a:p>
          <a:p>
            <a:r>
              <a:rPr lang="en-US" baseline="0" dirty="0" smtClean="0"/>
              <a:t/>
            </a:r>
            <a:br>
              <a:rPr lang="en-US" baseline="0" dirty="0" smtClean="0"/>
            </a:br>
            <a:r>
              <a:rPr lang="en-US" baseline="0" dirty="0" smtClean="0"/>
              <a:t>Because of this, no two councils are exactly alike.</a:t>
            </a:r>
            <a:endParaRPr lang="en-US" dirty="0"/>
          </a:p>
        </p:txBody>
      </p:sp>
      <p:sp>
        <p:nvSpPr>
          <p:cNvPr id="4" name="Slide Number Placeholder 3"/>
          <p:cNvSpPr>
            <a:spLocks noGrp="1"/>
          </p:cNvSpPr>
          <p:nvPr>
            <p:ph type="sldNum" sz="quarter" idx="10"/>
          </p:nvPr>
        </p:nvSpPr>
        <p:spPr/>
        <p:txBody>
          <a:bodyPr/>
          <a:lstStyle/>
          <a:p>
            <a:fld id="{7B7F9AB6-8F16-42C6-B7EA-30C966E59872}" type="slidenum">
              <a:rPr lang="en-US" smtClean="0"/>
              <a:t>7</a:t>
            </a:fld>
            <a:endParaRPr lang="en-US"/>
          </a:p>
        </p:txBody>
      </p:sp>
    </p:spTree>
    <p:extLst>
      <p:ext uri="{BB962C8B-B14F-4D97-AF65-F5344CB8AC3E}">
        <p14:creationId xmlns:p14="http://schemas.microsoft.com/office/powerpoint/2010/main" val="1857043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coordinated</a:t>
            </a:r>
            <a:r>
              <a:rPr lang="en-US" baseline="0" dirty="0" smtClean="0"/>
              <a:t> school health program is designed to help young people grow into healthy and productive adults by focusing on their physical, emotional, social and educational development.  Schools can’t do it alone.  An effective school health program is a working partnership between schools and the community, including parents and youth.  Primarily, it recognizes that health and academic success go hand in hand.</a:t>
            </a:r>
          </a:p>
          <a:p>
            <a:endParaRPr lang="en-US" baseline="0" dirty="0" smtClean="0"/>
          </a:p>
          <a:p>
            <a:r>
              <a:rPr lang="en-US" baseline="0" smtClean="0"/>
              <a:t>By creating </a:t>
            </a:r>
            <a:r>
              <a:rPr lang="en-US" baseline="0" dirty="0" smtClean="0"/>
              <a:t>a SHAC, schools can find partners within their communities to identify health problems and concerns, set priorities and design solutions.  When engaged as decision makers, communities have proven time and again that they are up to the task of addressing local problems and supporting their schools in their responsibilities.</a:t>
            </a:r>
          </a:p>
          <a:p>
            <a:endParaRPr lang="en-US" baseline="0" dirty="0" smtClean="0"/>
          </a:p>
          <a:p>
            <a:r>
              <a:rPr lang="en-US" baseline="0" dirty="0" smtClean="0"/>
              <a:t>Research suggests that one of the most effective vehicles for interacting with the local community on school health issues is through a SHAC.  There are many ways that staff and schools at the local level can help ensure that they SHAC provides a community voice in planning and implementing comprehensive school health programs.</a:t>
            </a:r>
            <a:endParaRPr lang="en-US" dirty="0"/>
          </a:p>
        </p:txBody>
      </p:sp>
      <p:sp>
        <p:nvSpPr>
          <p:cNvPr id="4" name="Slide Number Placeholder 3"/>
          <p:cNvSpPr>
            <a:spLocks noGrp="1"/>
          </p:cNvSpPr>
          <p:nvPr>
            <p:ph type="sldNum" sz="quarter" idx="10"/>
          </p:nvPr>
        </p:nvSpPr>
        <p:spPr/>
        <p:txBody>
          <a:bodyPr/>
          <a:lstStyle/>
          <a:p>
            <a:fld id="{7B7F9AB6-8F16-42C6-B7EA-30C966E59872}" type="slidenum">
              <a:rPr lang="en-US" smtClean="0"/>
              <a:t>8</a:t>
            </a:fld>
            <a:endParaRPr lang="en-US"/>
          </a:p>
        </p:txBody>
      </p:sp>
    </p:spTree>
    <p:extLst>
      <p:ext uri="{BB962C8B-B14F-4D97-AF65-F5344CB8AC3E}">
        <p14:creationId xmlns:p14="http://schemas.microsoft.com/office/powerpoint/2010/main" val="1857043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7F9AB6-8F16-42C6-B7EA-30C966E59872}" type="slidenum">
              <a:rPr lang="en-US" smtClean="0"/>
              <a:t>9</a:t>
            </a:fld>
            <a:endParaRPr lang="en-US"/>
          </a:p>
        </p:txBody>
      </p:sp>
    </p:spTree>
    <p:extLst>
      <p:ext uri="{BB962C8B-B14F-4D97-AF65-F5344CB8AC3E}">
        <p14:creationId xmlns:p14="http://schemas.microsoft.com/office/powerpoint/2010/main" val="1857043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lgn="r" eaLnBrk="1" latinLnBrk="0" hangingPunct="1"/>
            <a:fld id="{54AB02A5-4FE5-49D9-9E24-09F23B90C450}" type="datetimeFigureOut">
              <a:rPr lang="en-US" smtClean="0"/>
              <a:t>3/8/2023</a:t>
            </a:fld>
            <a:endParaRPr lang="en-US" sz="1200">
              <a:solidFill>
                <a:schemeClr val="bg2">
                  <a:shade val="50000"/>
                </a:schemeClr>
              </a:solidFill>
            </a:endParaRPr>
          </a:p>
        </p:txBody>
      </p:sp>
      <p:sp>
        <p:nvSpPr>
          <p:cNvPr id="5" name="Espace réservé du pied de page 4"/>
          <p:cNvSpPr>
            <a:spLocks noGrp="1"/>
          </p:cNvSpPr>
          <p:nvPr>
            <p:ph type="ftr" sz="quarter" idx="11"/>
          </p:nvPr>
        </p:nvSpPr>
        <p:spPr/>
        <p:txBody>
          <a:bodyPr/>
          <a:lstStyle>
            <a:lvl1pPr>
              <a:defRPr/>
            </a:lvl1pPr>
          </a:lstStyle>
          <a:p>
            <a:endParaRPr kumimoji="0" lang="en-US" sz="1200">
              <a:solidFill>
                <a:schemeClr val="bg2">
                  <a:shade val="50000"/>
                </a:schemeClr>
              </a:solidFill>
              <a:effectLst/>
            </a:endParaRPr>
          </a:p>
        </p:txBody>
      </p:sp>
      <p:sp>
        <p:nvSpPr>
          <p:cNvPr id="6" name="Espace réservé du numéro de diapositive 5"/>
          <p:cNvSpPr>
            <a:spLocks noGrp="1"/>
          </p:cNvSpPr>
          <p:nvPr>
            <p:ph type="sldNum" sz="quarter" idx="12"/>
          </p:nvPr>
        </p:nvSpPr>
        <p:spPr/>
        <p:txBody>
          <a:bodyPr/>
          <a:lstStyle>
            <a:lvl1pPr>
              <a:defRPr/>
            </a:lvl1pPr>
          </a:lstStyle>
          <a:p>
            <a:pPr algn="ctr" eaLnBrk="1" latinLnBrk="0" hangingPunct="1"/>
            <a:fld id="{6294C92D-0306-4E69-9CD3-20855E849650}" type="slidenum">
              <a:rPr kumimoji="0" lang="en-US" smtClean="0"/>
              <a:t>‹#›</a:t>
            </a:fld>
            <a:endParaRPr kumimoji="0" lang="en-US" sz="1200">
              <a:solidFill>
                <a:schemeClr val="bg2">
                  <a:shade val="50000"/>
                </a:schemeClr>
              </a:solidFill>
              <a:effectLs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lgn="r" eaLnBrk="1" latinLnBrk="0" hangingPunct="1"/>
            <a:fld id="{54AB02A5-4FE5-49D9-9E24-09F23B90C450}" type="datetimeFigureOut">
              <a:rPr lang="en-US" smtClean="0"/>
              <a:t>3/8/2023</a:t>
            </a:fld>
            <a:endParaRPr lang="en-US" sz="1200">
              <a:solidFill>
                <a:schemeClr val="bg2">
                  <a:shade val="50000"/>
                </a:schemeClr>
              </a:solidFill>
            </a:endParaRPr>
          </a:p>
        </p:txBody>
      </p:sp>
      <p:sp>
        <p:nvSpPr>
          <p:cNvPr id="5" name="Espace réservé du pied de page 4"/>
          <p:cNvSpPr>
            <a:spLocks noGrp="1"/>
          </p:cNvSpPr>
          <p:nvPr>
            <p:ph type="ftr" sz="quarter" idx="11"/>
          </p:nvPr>
        </p:nvSpPr>
        <p:spPr/>
        <p:txBody>
          <a:bodyPr/>
          <a:lstStyle>
            <a:lvl1pPr>
              <a:defRPr/>
            </a:lvl1pPr>
          </a:lstStyle>
          <a:p>
            <a:endParaRPr kumimoji="0" lang="en-US" sz="1200">
              <a:solidFill>
                <a:schemeClr val="bg2">
                  <a:shade val="50000"/>
                </a:schemeClr>
              </a:solidFill>
              <a:effectLst/>
            </a:endParaRPr>
          </a:p>
        </p:txBody>
      </p:sp>
      <p:sp>
        <p:nvSpPr>
          <p:cNvPr id="6" name="Espace réservé du numéro de diapositive 5"/>
          <p:cNvSpPr>
            <a:spLocks noGrp="1"/>
          </p:cNvSpPr>
          <p:nvPr>
            <p:ph type="sldNum" sz="quarter" idx="12"/>
          </p:nvPr>
        </p:nvSpPr>
        <p:spPr/>
        <p:txBody>
          <a:bodyPr/>
          <a:lstStyle>
            <a:lvl1pPr>
              <a:defRPr/>
            </a:lvl1pPr>
          </a:lstStyle>
          <a:p>
            <a:pPr algn="ctr" eaLnBrk="1" latinLnBrk="0" hangingPunct="1"/>
            <a:fld id="{6294C92D-0306-4E69-9CD3-20855E849650}" type="slidenum">
              <a:rPr kumimoji="0" lang="en-US" smtClean="0"/>
              <a:t>‹#›</a:t>
            </a:fld>
            <a:endParaRPr kumimoji="0" lang="en-US" sz="1200">
              <a:solidFill>
                <a:schemeClr val="bg2">
                  <a:shade val="50000"/>
                </a:schemeClr>
              </a:solidFill>
              <a:effectLs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lgn="r" eaLnBrk="1" latinLnBrk="0" hangingPunct="1"/>
            <a:fld id="{54AB02A5-4FE5-49D9-9E24-09F23B90C450}" type="datetimeFigureOut">
              <a:rPr lang="en-US" smtClean="0"/>
              <a:t>3/8/2023</a:t>
            </a:fld>
            <a:endParaRPr lang="en-US" sz="1200">
              <a:solidFill>
                <a:schemeClr val="bg2">
                  <a:shade val="50000"/>
                </a:schemeClr>
              </a:solidFill>
            </a:endParaRPr>
          </a:p>
        </p:txBody>
      </p:sp>
      <p:sp>
        <p:nvSpPr>
          <p:cNvPr id="5" name="Espace réservé du pied de page 4"/>
          <p:cNvSpPr>
            <a:spLocks noGrp="1"/>
          </p:cNvSpPr>
          <p:nvPr>
            <p:ph type="ftr" sz="quarter" idx="11"/>
          </p:nvPr>
        </p:nvSpPr>
        <p:spPr/>
        <p:txBody>
          <a:bodyPr/>
          <a:lstStyle>
            <a:lvl1pPr>
              <a:defRPr/>
            </a:lvl1pPr>
          </a:lstStyle>
          <a:p>
            <a:endParaRPr kumimoji="0" lang="en-US" sz="1200">
              <a:solidFill>
                <a:schemeClr val="bg2">
                  <a:shade val="50000"/>
                </a:schemeClr>
              </a:solidFill>
              <a:effectLst/>
            </a:endParaRPr>
          </a:p>
        </p:txBody>
      </p:sp>
      <p:sp>
        <p:nvSpPr>
          <p:cNvPr id="6" name="Espace réservé du numéro de diapositive 5"/>
          <p:cNvSpPr>
            <a:spLocks noGrp="1"/>
          </p:cNvSpPr>
          <p:nvPr>
            <p:ph type="sldNum" sz="quarter" idx="12"/>
          </p:nvPr>
        </p:nvSpPr>
        <p:spPr/>
        <p:txBody>
          <a:bodyPr/>
          <a:lstStyle>
            <a:lvl1pPr>
              <a:defRPr/>
            </a:lvl1pPr>
          </a:lstStyle>
          <a:p>
            <a:pPr algn="ctr" eaLnBrk="1" latinLnBrk="0" hangingPunct="1"/>
            <a:fld id="{6294C92D-0306-4E69-9CD3-20855E849650}" type="slidenum">
              <a:rPr kumimoji="0" lang="en-US" smtClean="0"/>
              <a:t>‹#›</a:t>
            </a:fld>
            <a:endParaRPr kumimoji="0" lang="en-US" sz="1200">
              <a:solidFill>
                <a:schemeClr val="bg2">
                  <a:shade val="50000"/>
                </a:schemeClr>
              </a:solidFill>
              <a:effectLs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lgn="r" eaLnBrk="1" latinLnBrk="0" hangingPunct="1"/>
            <a:fld id="{54AB02A5-4FE5-49D9-9E24-09F23B90C450}" type="datetimeFigureOut">
              <a:rPr lang="en-US" smtClean="0"/>
              <a:t>3/8/2023</a:t>
            </a:fld>
            <a:endParaRPr lang="en-US" sz="1200">
              <a:solidFill>
                <a:schemeClr val="bg2">
                  <a:shade val="50000"/>
                </a:schemeClr>
              </a:solidFill>
            </a:endParaRPr>
          </a:p>
        </p:txBody>
      </p:sp>
      <p:sp>
        <p:nvSpPr>
          <p:cNvPr id="5" name="Espace réservé du pied de page 4"/>
          <p:cNvSpPr>
            <a:spLocks noGrp="1"/>
          </p:cNvSpPr>
          <p:nvPr>
            <p:ph type="ftr" sz="quarter" idx="11"/>
          </p:nvPr>
        </p:nvSpPr>
        <p:spPr/>
        <p:txBody>
          <a:bodyPr/>
          <a:lstStyle>
            <a:lvl1pPr>
              <a:defRPr/>
            </a:lvl1pPr>
          </a:lstStyle>
          <a:p>
            <a:endParaRPr kumimoji="0" lang="en-US" sz="1200">
              <a:solidFill>
                <a:schemeClr val="bg2">
                  <a:shade val="50000"/>
                </a:schemeClr>
              </a:solidFill>
              <a:effectLst/>
            </a:endParaRPr>
          </a:p>
        </p:txBody>
      </p:sp>
      <p:sp>
        <p:nvSpPr>
          <p:cNvPr id="6" name="Espace réservé du numéro de diapositive 5"/>
          <p:cNvSpPr>
            <a:spLocks noGrp="1"/>
          </p:cNvSpPr>
          <p:nvPr>
            <p:ph type="sldNum" sz="quarter" idx="12"/>
          </p:nvPr>
        </p:nvSpPr>
        <p:spPr/>
        <p:txBody>
          <a:bodyPr/>
          <a:lstStyle>
            <a:lvl1pPr>
              <a:defRPr/>
            </a:lvl1pPr>
          </a:lstStyle>
          <a:p>
            <a:pPr algn="ctr" eaLnBrk="1" latinLnBrk="0" hangingPunct="1"/>
            <a:fld id="{6294C92D-0306-4E69-9CD3-20855E849650}" type="slidenum">
              <a:rPr kumimoji="0" lang="en-US" smtClean="0"/>
              <a:t>‹#›</a:t>
            </a:fld>
            <a:endParaRPr kumimoji="0" lang="en-US" sz="1200">
              <a:solidFill>
                <a:schemeClr val="bg2">
                  <a:shade val="50000"/>
                </a:schemeClr>
              </a:solidFill>
              <a:effectLs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lgn="r" eaLnBrk="1" latinLnBrk="0" hangingPunct="1"/>
            <a:fld id="{54AB02A5-4FE5-49D9-9E24-09F23B90C450}" type="datetimeFigureOut">
              <a:rPr lang="en-US" smtClean="0"/>
              <a:t>3/8/2023</a:t>
            </a:fld>
            <a:endParaRPr lang="en-US" sz="1200">
              <a:solidFill>
                <a:schemeClr val="bg2">
                  <a:shade val="50000"/>
                </a:schemeClr>
              </a:solidFill>
            </a:endParaRPr>
          </a:p>
        </p:txBody>
      </p:sp>
      <p:sp>
        <p:nvSpPr>
          <p:cNvPr id="5" name="Espace réservé du pied de page 4"/>
          <p:cNvSpPr>
            <a:spLocks noGrp="1"/>
          </p:cNvSpPr>
          <p:nvPr>
            <p:ph type="ftr" sz="quarter" idx="11"/>
          </p:nvPr>
        </p:nvSpPr>
        <p:spPr/>
        <p:txBody>
          <a:bodyPr/>
          <a:lstStyle>
            <a:lvl1pPr>
              <a:defRPr/>
            </a:lvl1pPr>
          </a:lstStyle>
          <a:p>
            <a:endParaRPr kumimoji="0" lang="en-US" sz="1200">
              <a:solidFill>
                <a:schemeClr val="bg2">
                  <a:shade val="50000"/>
                </a:schemeClr>
              </a:solidFill>
              <a:effectLst/>
            </a:endParaRPr>
          </a:p>
        </p:txBody>
      </p:sp>
      <p:sp>
        <p:nvSpPr>
          <p:cNvPr id="6" name="Espace réservé du numéro de diapositive 5"/>
          <p:cNvSpPr>
            <a:spLocks noGrp="1"/>
          </p:cNvSpPr>
          <p:nvPr>
            <p:ph type="sldNum" sz="quarter" idx="12"/>
          </p:nvPr>
        </p:nvSpPr>
        <p:spPr/>
        <p:txBody>
          <a:bodyPr/>
          <a:lstStyle>
            <a:lvl1pPr>
              <a:defRPr/>
            </a:lvl1pPr>
          </a:lstStyle>
          <a:p>
            <a:pPr algn="ctr" eaLnBrk="1" latinLnBrk="0" hangingPunct="1"/>
            <a:fld id="{6294C92D-0306-4E69-9CD3-20855E849650}" type="slidenum">
              <a:rPr kumimoji="0" lang="en-US" smtClean="0"/>
              <a:t>‹#›</a:t>
            </a:fld>
            <a:endParaRPr kumimoji="0" lang="en-US" sz="1200">
              <a:solidFill>
                <a:schemeClr val="bg2">
                  <a:shade val="50000"/>
                </a:schemeClr>
              </a:solidFill>
              <a:effectLs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lgn="r" eaLnBrk="1" latinLnBrk="0" hangingPunct="1"/>
            <a:fld id="{54AB02A5-4FE5-49D9-9E24-09F23B90C450}" type="datetimeFigureOut">
              <a:rPr lang="en-US" smtClean="0"/>
              <a:t>3/8/2023</a:t>
            </a:fld>
            <a:endParaRPr lang="en-US" sz="1200">
              <a:solidFill>
                <a:schemeClr val="bg2">
                  <a:shade val="50000"/>
                </a:schemeClr>
              </a:solidFill>
            </a:endParaRPr>
          </a:p>
        </p:txBody>
      </p:sp>
      <p:sp>
        <p:nvSpPr>
          <p:cNvPr id="6" name="Espace réservé du pied de page 4"/>
          <p:cNvSpPr>
            <a:spLocks noGrp="1"/>
          </p:cNvSpPr>
          <p:nvPr>
            <p:ph type="ftr" sz="quarter" idx="11"/>
          </p:nvPr>
        </p:nvSpPr>
        <p:spPr/>
        <p:txBody>
          <a:bodyPr/>
          <a:lstStyle>
            <a:lvl1pPr>
              <a:defRPr/>
            </a:lvl1pPr>
          </a:lstStyle>
          <a:p>
            <a:endParaRPr kumimoji="0" lang="en-US" sz="1200">
              <a:solidFill>
                <a:schemeClr val="bg2">
                  <a:shade val="50000"/>
                </a:schemeClr>
              </a:solidFill>
              <a:effectLst/>
            </a:endParaRPr>
          </a:p>
        </p:txBody>
      </p:sp>
      <p:sp>
        <p:nvSpPr>
          <p:cNvPr id="7" name="Espace réservé du numéro de diapositive 5"/>
          <p:cNvSpPr>
            <a:spLocks noGrp="1"/>
          </p:cNvSpPr>
          <p:nvPr>
            <p:ph type="sldNum" sz="quarter" idx="12"/>
          </p:nvPr>
        </p:nvSpPr>
        <p:spPr/>
        <p:txBody>
          <a:bodyPr/>
          <a:lstStyle>
            <a:lvl1pPr>
              <a:defRPr/>
            </a:lvl1pPr>
          </a:lstStyle>
          <a:p>
            <a:pPr algn="ctr" eaLnBrk="1" latinLnBrk="0" hangingPunct="1"/>
            <a:fld id="{6294C92D-0306-4E69-9CD3-20855E849650}" type="slidenum">
              <a:rPr kumimoji="0" lang="en-US" smtClean="0"/>
              <a:t>‹#›</a:t>
            </a:fld>
            <a:endParaRPr kumimoji="0" lang="en-US" sz="1200">
              <a:solidFill>
                <a:schemeClr val="bg2">
                  <a:shade val="50000"/>
                </a:schemeClr>
              </a:solidFill>
              <a:effectLs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lgn="r" eaLnBrk="1" latinLnBrk="0" hangingPunct="1"/>
            <a:fld id="{54AB02A5-4FE5-49D9-9E24-09F23B90C450}" type="datetimeFigureOut">
              <a:rPr lang="en-US" smtClean="0"/>
              <a:t>3/8/2023</a:t>
            </a:fld>
            <a:endParaRPr lang="en-US" sz="1200">
              <a:solidFill>
                <a:schemeClr val="bg2">
                  <a:shade val="50000"/>
                </a:schemeClr>
              </a:solidFill>
            </a:endParaRPr>
          </a:p>
        </p:txBody>
      </p:sp>
      <p:sp>
        <p:nvSpPr>
          <p:cNvPr id="8" name="Espace réservé du pied de page 4"/>
          <p:cNvSpPr>
            <a:spLocks noGrp="1"/>
          </p:cNvSpPr>
          <p:nvPr>
            <p:ph type="ftr" sz="quarter" idx="11"/>
          </p:nvPr>
        </p:nvSpPr>
        <p:spPr/>
        <p:txBody>
          <a:bodyPr/>
          <a:lstStyle>
            <a:lvl1pPr>
              <a:defRPr/>
            </a:lvl1pPr>
          </a:lstStyle>
          <a:p>
            <a:endParaRPr kumimoji="0" lang="en-US" sz="1200">
              <a:solidFill>
                <a:schemeClr val="bg2">
                  <a:shade val="50000"/>
                </a:schemeClr>
              </a:solidFill>
              <a:effectLst/>
            </a:endParaRPr>
          </a:p>
        </p:txBody>
      </p:sp>
      <p:sp>
        <p:nvSpPr>
          <p:cNvPr id="9" name="Espace réservé du numéro de diapositive 5"/>
          <p:cNvSpPr>
            <a:spLocks noGrp="1"/>
          </p:cNvSpPr>
          <p:nvPr>
            <p:ph type="sldNum" sz="quarter" idx="12"/>
          </p:nvPr>
        </p:nvSpPr>
        <p:spPr/>
        <p:txBody>
          <a:bodyPr/>
          <a:lstStyle>
            <a:lvl1pPr>
              <a:defRPr/>
            </a:lvl1pPr>
          </a:lstStyle>
          <a:p>
            <a:pPr algn="ctr" eaLnBrk="1" latinLnBrk="0" hangingPunct="1"/>
            <a:fld id="{6294C92D-0306-4E69-9CD3-20855E849650}" type="slidenum">
              <a:rPr kumimoji="0" lang="en-US" smtClean="0"/>
              <a:t>‹#›</a:t>
            </a:fld>
            <a:endParaRPr kumimoji="0" lang="en-US" sz="1200">
              <a:solidFill>
                <a:schemeClr val="bg2">
                  <a:shade val="50000"/>
                </a:schemeClr>
              </a:solidFill>
              <a:effectLs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lgn="r" eaLnBrk="1" latinLnBrk="0" hangingPunct="1"/>
            <a:fld id="{54AB02A5-4FE5-49D9-9E24-09F23B90C450}" type="datetimeFigureOut">
              <a:rPr lang="en-US" smtClean="0"/>
              <a:t>3/8/2023</a:t>
            </a:fld>
            <a:endParaRPr lang="en-US" sz="1200">
              <a:solidFill>
                <a:schemeClr val="bg2">
                  <a:shade val="50000"/>
                </a:schemeClr>
              </a:solidFill>
            </a:endParaRPr>
          </a:p>
        </p:txBody>
      </p:sp>
      <p:sp>
        <p:nvSpPr>
          <p:cNvPr id="4" name="Espace réservé du pied de page 4"/>
          <p:cNvSpPr>
            <a:spLocks noGrp="1"/>
          </p:cNvSpPr>
          <p:nvPr>
            <p:ph type="ftr" sz="quarter" idx="11"/>
          </p:nvPr>
        </p:nvSpPr>
        <p:spPr/>
        <p:txBody>
          <a:bodyPr/>
          <a:lstStyle>
            <a:lvl1pPr>
              <a:defRPr/>
            </a:lvl1pPr>
          </a:lstStyle>
          <a:p>
            <a:endParaRPr kumimoji="0" lang="en-US" sz="1200">
              <a:solidFill>
                <a:schemeClr val="bg2">
                  <a:shade val="50000"/>
                </a:schemeClr>
              </a:solidFill>
              <a:effectLst/>
            </a:endParaRPr>
          </a:p>
        </p:txBody>
      </p:sp>
      <p:sp>
        <p:nvSpPr>
          <p:cNvPr id="5" name="Espace réservé du numéro de diapositive 5"/>
          <p:cNvSpPr>
            <a:spLocks noGrp="1"/>
          </p:cNvSpPr>
          <p:nvPr>
            <p:ph type="sldNum" sz="quarter" idx="12"/>
          </p:nvPr>
        </p:nvSpPr>
        <p:spPr/>
        <p:txBody>
          <a:bodyPr/>
          <a:lstStyle>
            <a:lvl1pPr>
              <a:defRPr/>
            </a:lvl1pPr>
          </a:lstStyle>
          <a:p>
            <a:pPr algn="ctr" eaLnBrk="1" latinLnBrk="0" hangingPunct="1"/>
            <a:fld id="{6294C92D-0306-4E69-9CD3-20855E849650}" type="slidenum">
              <a:rPr kumimoji="0" lang="en-US" smtClean="0"/>
              <a:t>‹#›</a:t>
            </a:fld>
            <a:endParaRPr kumimoji="0" lang="en-US" sz="1200">
              <a:solidFill>
                <a:schemeClr val="bg2">
                  <a:shade val="50000"/>
                </a:schemeClr>
              </a:solidFill>
              <a:effectLs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lgn="r" eaLnBrk="1" latinLnBrk="0" hangingPunct="1"/>
            <a:fld id="{54AB02A5-4FE5-49D9-9E24-09F23B90C450}" type="datetimeFigureOut">
              <a:rPr lang="en-US" smtClean="0"/>
              <a:t>3/8/2023</a:t>
            </a:fld>
            <a:endParaRPr lang="en-US" sz="1200">
              <a:solidFill>
                <a:schemeClr val="bg2">
                  <a:shade val="50000"/>
                </a:schemeClr>
              </a:solidFill>
            </a:endParaRPr>
          </a:p>
        </p:txBody>
      </p:sp>
      <p:sp>
        <p:nvSpPr>
          <p:cNvPr id="3" name="Espace réservé du pied de page 4"/>
          <p:cNvSpPr>
            <a:spLocks noGrp="1"/>
          </p:cNvSpPr>
          <p:nvPr>
            <p:ph type="ftr" sz="quarter" idx="11"/>
          </p:nvPr>
        </p:nvSpPr>
        <p:spPr/>
        <p:txBody>
          <a:bodyPr/>
          <a:lstStyle>
            <a:lvl1pPr>
              <a:defRPr/>
            </a:lvl1pPr>
          </a:lstStyle>
          <a:p>
            <a:endParaRPr kumimoji="0" lang="en-US" sz="1200">
              <a:solidFill>
                <a:schemeClr val="bg2">
                  <a:shade val="50000"/>
                </a:schemeClr>
              </a:solidFill>
              <a:effectLst/>
            </a:endParaRPr>
          </a:p>
        </p:txBody>
      </p:sp>
      <p:sp>
        <p:nvSpPr>
          <p:cNvPr id="4" name="Espace réservé du numéro de diapositive 5"/>
          <p:cNvSpPr>
            <a:spLocks noGrp="1"/>
          </p:cNvSpPr>
          <p:nvPr>
            <p:ph type="sldNum" sz="quarter" idx="12"/>
          </p:nvPr>
        </p:nvSpPr>
        <p:spPr/>
        <p:txBody>
          <a:bodyPr/>
          <a:lstStyle>
            <a:lvl1pPr>
              <a:defRPr/>
            </a:lvl1pPr>
          </a:lstStyle>
          <a:p>
            <a:pPr algn="ctr" eaLnBrk="1" latinLnBrk="0" hangingPunct="1"/>
            <a:fld id="{6294C92D-0306-4E69-9CD3-20855E849650}" type="slidenum">
              <a:rPr kumimoji="0" lang="en-US" smtClean="0"/>
              <a:t>‹#›</a:t>
            </a:fld>
            <a:endParaRPr kumimoji="0" lang="en-US" sz="1200">
              <a:solidFill>
                <a:schemeClr val="bg2">
                  <a:shade val="50000"/>
                </a:schemeClr>
              </a:solidFill>
              <a:effectLs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lgn="r" eaLnBrk="1" latinLnBrk="0" hangingPunct="1"/>
            <a:fld id="{54AB02A5-4FE5-49D9-9E24-09F23B90C450}" type="datetimeFigureOut">
              <a:rPr lang="en-US" smtClean="0"/>
              <a:t>3/8/2023</a:t>
            </a:fld>
            <a:endParaRPr lang="en-US" sz="1200">
              <a:solidFill>
                <a:schemeClr val="bg2">
                  <a:shade val="50000"/>
                </a:schemeClr>
              </a:solidFill>
            </a:endParaRPr>
          </a:p>
        </p:txBody>
      </p:sp>
      <p:sp>
        <p:nvSpPr>
          <p:cNvPr id="6" name="Espace réservé du pied de page 4"/>
          <p:cNvSpPr>
            <a:spLocks noGrp="1"/>
          </p:cNvSpPr>
          <p:nvPr>
            <p:ph type="ftr" sz="quarter" idx="11"/>
          </p:nvPr>
        </p:nvSpPr>
        <p:spPr/>
        <p:txBody>
          <a:bodyPr/>
          <a:lstStyle>
            <a:lvl1pPr>
              <a:defRPr/>
            </a:lvl1pPr>
          </a:lstStyle>
          <a:p>
            <a:endParaRPr kumimoji="0" lang="en-US" sz="1200">
              <a:solidFill>
                <a:schemeClr val="bg2">
                  <a:shade val="50000"/>
                </a:schemeClr>
              </a:solidFill>
              <a:effectLst/>
            </a:endParaRPr>
          </a:p>
        </p:txBody>
      </p:sp>
      <p:sp>
        <p:nvSpPr>
          <p:cNvPr id="7" name="Espace réservé du numéro de diapositive 5"/>
          <p:cNvSpPr>
            <a:spLocks noGrp="1"/>
          </p:cNvSpPr>
          <p:nvPr>
            <p:ph type="sldNum" sz="quarter" idx="12"/>
          </p:nvPr>
        </p:nvSpPr>
        <p:spPr/>
        <p:txBody>
          <a:bodyPr/>
          <a:lstStyle>
            <a:lvl1pPr>
              <a:defRPr/>
            </a:lvl1pPr>
          </a:lstStyle>
          <a:p>
            <a:pPr algn="ctr" eaLnBrk="1" latinLnBrk="0" hangingPunct="1"/>
            <a:fld id="{6294C92D-0306-4E69-9CD3-20855E849650}" type="slidenum">
              <a:rPr kumimoji="0" lang="en-US" smtClean="0"/>
              <a:t>‹#›</a:t>
            </a:fld>
            <a:endParaRPr kumimoji="0" lang="en-US" sz="1200">
              <a:solidFill>
                <a:schemeClr val="bg2">
                  <a:shade val="50000"/>
                </a:schemeClr>
              </a:solidFill>
              <a:effectLs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lgn="r" eaLnBrk="1" latinLnBrk="0" hangingPunct="1"/>
            <a:fld id="{54AB02A5-4FE5-49D9-9E24-09F23B90C450}" type="datetimeFigureOut">
              <a:rPr lang="en-US" smtClean="0"/>
              <a:t>3/8/2023</a:t>
            </a:fld>
            <a:endParaRPr lang="en-US" sz="1200">
              <a:solidFill>
                <a:schemeClr val="bg2">
                  <a:shade val="50000"/>
                </a:schemeClr>
              </a:solidFill>
            </a:endParaRPr>
          </a:p>
        </p:txBody>
      </p:sp>
      <p:sp>
        <p:nvSpPr>
          <p:cNvPr id="6" name="Espace réservé du pied de page 4"/>
          <p:cNvSpPr>
            <a:spLocks noGrp="1"/>
          </p:cNvSpPr>
          <p:nvPr>
            <p:ph type="ftr" sz="quarter" idx="11"/>
          </p:nvPr>
        </p:nvSpPr>
        <p:spPr/>
        <p:txBody>
          <a:bodyPr/>
          <a:lstStyle>
            <a:lvl1pPr>
              <a:defRPr/>
            </a:lvl1pPr>
          </a:lstStyle>
          <a:p>
            <a:endParaRPr kumimoji="0" lang="en-US" sz="1200">
              <a:solidFill>
                <a:schemeClr val="bg2">
                  <a:shade val="50000"/>
                </a:schemeClr>
              </a:solidFill>
              <a:effectLst/>
            </a:endParaRPr>
          </a:p>
        </p:txBody>
      </p:sp>
      <p:sp>
        <p:nvSpPr>
          <p:cNvPr id="7" name="Espace réservé du numéro de diapositive 5"/>
          <p:cNvSpPr>
            <a:spLocks noGrp="1"/>
          </p:cNvSpPr>
          <p:nvPr>
            <p:ph type="sldNum" sz="quarter" idx="12"/>
          </p:nvPr>
        </p:nvSpPr>
        <p:spPr/>
        <p:txBody>
          <a:bodyPr/>
          <a:lstStyle>
            <a:lvl1pPr>
              <a:defRPr/>
            </a:lvl1pPr>
          </a:lstStyle>
          <a:p>
            <a:pPr algn="ctr" eaLnBrk="1" latinLnBrk="0" hangingPunct="1"/>
            <a:fld id="{6294C92D-0306-4E69-9CD3-20855E849650}" type="slidenum">
              <a:rPr kumimoji="0" lang="en-US" smtClean="0"/>
              <a:t>‹#›</a:t>
            </a:fld>
            <a:endParaRPr kumimoji="0" lang="en-US" sz="1200">
              <a:solidFill>
                <a:schemeClr val="bg2">
                  <a:shade val="50000"/>
                </a:schemeClr>
              </a:solidFill>
              <a:effectLs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CA"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lgn="r" eaLnBrk="1" latinLnBrk="0" hangingPunct="1"/>
            <a:fld id="{54AB02A5-4FE5-49D9-9E24-09F23B90C450}" type="datetimeFigureOut">
              <a:rPr lang="en-US" smtClean="0"/>
              <a:t>3/8/2023</a:t>
            </a:fld>
            <a:endParaRPr lang="en-US" sz="1200">
              <a:solidFill>
                <a:schemeClr val="bg2">
                  <a:shade val="50000"/>
                </a:scheme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endParaRPr kumimoji="0" lang="en-US" sz="1200">
              <a:solidFill>
                <a:schemeClr val="bg2">
                  <a:shade val="50000"/>
                </a:schemeClr>
              </a:solidFill>
              <a:effectLst/>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lgn="ctr" eaLnBrk="1" latinLnBrk="0" hangingPunct="1"/>
            <a:fld id="{6294C92D-0306-4E69-9CD3-20855E849650}" type="slidenum">
              <a:rPr kumimoji="0" lang="en-US" smtClean="0"/>
              <a:t>‹#›</a:t>
            </a:fld>
            <a:endParaRPr kumimoji="0" lang="en-US" sz="1200">
              <a:solidFill>
                <a:schemeClr val="bg2">
                  <a:shade val="50000"/>
                </a:schemeClr>
              </a:solidFill>
              <a:effectLst/>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amp;url=https://medium.com/fhsaplang/student-vs-teacher-where-education-falls-in-the-system-2817dab85d4b&amp;psig=AOvVaw3qkBf2du_d-8IEhk7wQhBW&amp;ust=1516392326641893"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nvMy5qOLYAhUDRqwKHRVRA2EQjRwIBw&amp;url=http://www.angelwingsigns.com/products.html&amp;psig=AOvVaw3Y04MhGiHh8CcRkp8tpr24&amp;ust=1516392496088489"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www.google.com/url?sa=i&amp;rct=j&amp;q=&amp;esrc=s&amp;source=images&amp;cd=&amp;cad=rja&amp;uact=8&amp;ved=0ahUKEwihsJO7lfHYAhWRt1MKHdmyCOgQjRwIBw&amp;url=http://www.shsd.org/district/departments/district_health_information&amp;psig=AOvVaw27JnGRz0pFMFgjmp72YQoM&amp;ust=1516902752894151"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nvMy5qOLYAhUDRqwKHRVRA2EQjRwIBw&amp;url=http://www.angelwingsigns.com/products.html&amp;psig=AOvVaw3Y04MhGiHh8CcRkp8tpr24&amp;ust=1516392496088489"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nvMy5qOLYAhUDRqwKHRVRA2EQjRwIBw&amp;url=http://www.angelwingsigns.com/products.html&amp;psig=AOvVaw3Y04MhGiHh8CcRkp8tpr24&amp;ust=1516392496088489"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nvMy5qOLYAhUDRqwKHRVRA2EQjRwIBw&amp;url=http://www.angelwingsigns.com/products.html&amp;psig=AOvVaw3Y04MhGiHh8CcRkp8tpr24&amp;ust=1516392496088489"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nvMy5qOLYAhUDRqwKHRVRA2EQjRwIBw&amp;url=http://www.angelwingsigns.com/products.html&amp;psig=AOvVaw3Y04MhGiHh8CcRkp8tpr24&amp;ust=1516392496088489"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nvMy5qOLYAhUDRqwKHRVRA2EQjRwIBw&amp;url=http://www.angelwingsigns.com/products.html&amp;psig=AOvVaw3Y04MhGiHh8CcRkp8tpr24&amp;ust=1516392496088489"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nvMy5qOLYAhUDRqwKHRVRA2EQjRwIBw&amp;url=http://www.angelwingsigns.com/products.html&amp;psig=AOvVaw3Y04MhGiHh8CcRkp8tpr24&amp;ust=1516392496088489"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nvMy5qOLYAhUDRqwKHRVRA2EQjRwIBw&amp;url=http://www.angelwingsigns.com/products.html&amp;psig=AOvVaw3Y04MhGiHh8CcRkp8tpr24&amp;ust=1516392496088489"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nvMy5qOLYAhUDRqwKHRVRA2EQjRwIBw&amp;url=http://www.angelwingsigns.com/products.html&amp;psig=AOvVaw3Y04MhGiHh8CcRkp8tpr24&amp;ust=1516392496088489"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nvMy5qOLYAhUDRqwKHRVRA2EQjRwIBw&amp;url=http://www.angelwingsigns.com/products.html&amp;psig=AOvVaw3Y04MhGiHh8CcRkp8tpr24&amp;ust=1516392496088489"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nvMy5qOLYAhUDRqwKHRVRA2EQjRwIBw&amp;url=http://www.angelwingsigns.com/products.html&amp;psig=AOvVaw3Y04MhGiHh8CcRkp8tpr24&amp;ust=151639249608848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nvMy5qOLYAhUDRqwKHRVRA2EQjRwIBw&amp;url=http://www.angelwingsigns.com/products.html&amp;psig=AOvVaw3Y04MhGiHh8CcRkp8tpr24&amp;ust=1516392496088489"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nvMy5qOLYAhUDRqwKHRVRA2EQjRwIBw&amp;url=http://www.angelwingsigns.com/products.html&amp;psig=AOvVaw3Y04MhGiHh8CcRkp8tpr24&amp;ust=1516392496088489"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nvMy5qOLYAhUDRqwKHRVRA2EQjRwIBw&amp;url=http://www.angelwingsigns.com/products.html&amp;psig=AOvVaw3Y04MhGiHh8CcRkp8tpr24&amp;ust=1516392496088489"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nvMy5qOLYAhUDRqwKHRVRA2EQjRwIBw&amp;url=http://www.angelwingsigns.com/products.html&amp;psig=AOvVaw3Y04MhGiHh8CcRkp8tpr24&amp;ust=1516392496088489"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nvMy5qOLYAhUDRqwKHRVRA2EQjRwIBw&amp;url=http://www.angelwingsigns.com/products.html&amp;psig=AOvVaw3Y04MhGiHh8CcRkp8tpr24&amp;ust=1516392496088489"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hyperlink" Target="https://www.advocatesforyouth.org/resources/health-information/future-of-sex-education-national-sexuality-education-standards/" TargetMode="External"/><Relationship Id="rId3" Type="http://schemas.openxmlformats.org/officeDocument/2006/relationships/hyperlink" Target="http://www.google.com/url?sa=i&amp;rct=j&amp;q=&amp;esrc=s&amp;source=images&amp;cd=&amp;cad=rja&amp;uact=8&amp;ved=0ahUKEwinvMy5qOLYAhUDRqwKHRVRA2EQjRwIBw&amp;url=http://www.angelwingsigns.com/products.html&amp;psig=AOvVaw3Y04MhGiHh8CcRkp8tpr24&amp;ust=1516392496088489" TargetMode="External"/><Relationship Id="rId7" Type="http://schemas.openxmlformats.org/officeDocument/2006/relationships/hyperlink" Target="https://www.cdc.gov/healthyyouth/hecat/"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cdc.gov/healthyschools/shi/index.htm" TargetMode="External"/><Relationship Id="rId5" Type="http://schemas.openxmlformats.org/officeDocument/2006/relationships/hyperlink" Target="http://www.healthykidsmo.org/resources/docs/SHAC/SHAC_Guide.pdf" TargetMode="Externa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nvMy5qOLYAhUDRqwKHRVRA2EQjRwIBw&amp;url=http://www.angelwingsigns.com/products.html&amp;psig=AOvVaw3Y04MhGiHh8CcRkp8tpr24&amp;ust=1516392496088489"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nvMy5qOLYAhUDRqwKHRVRA2EQjRwIBw&amp;url=http://www.angelwingsigns.com/products.html&amp;psig=AOvVaw3Y04MhGiHh8CcRkp8tpr24&amp;ust=1516392496088489"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nvMy5qOLYAhUDRqwKHRVRA2EQjRwIBw&amp;url=http://www.angelwingsigns.com/products.html&amp;psig=AOvVaw3Y04MhGiHh8CcRkp8tpr24&amp;ust=1516392496088489"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nvMy5qOLYAhUDRqwKHRVRA2EQjRwIBw&amp;url=http://www.angelwingsigns.com/products.html&amp;psig=AOvVaw3Y04MhGiHh8CcRkp8tpr24&amp;ust=1516392496088489"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amp;url=https://medium.com/fhsaplang/student-vs-teacher-where-education-falls-in-the-system-2817dab85d4b&amp;psig=AOvVaw3qkBf2du_d-8IEhk7wQhBW&amp;ust=1516392326641893"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nvMy5qOLYAhUDRqwKHRVRA2EQjRwIBw&amp;url=http://www.angelwingsigns.com/products.html&amp;psig=AOvVaw3Y04MhGiHh8CcRkp8tpr24&amp;ust=151639249608848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nvMy5qOLYAhUDRqwKHRVRA2EQjRwIBw&amp;url=http://www.angelwingsigns.com/products.html&amp;psig=AOvVaw3Y04MhGiHh8CcRkp8tpr24&amp;ust=151639249608848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nvMy5qOLYAhUDRqwKHRVRA2EQjRwIBw&amp;url=http://www.angelwingsigns.com/products.html&amp;psig=AOvVaw3Y04MhGiHh8CcRkp8tpr24&amp;ust=1516392496088489"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0073" b="2174"/>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914400" y="1676400"/>
            <a:ext cx="7924800" cy="1894362"/>
          </a:xfrm>
        </p:spPr>
        <p:txBody>
          <a:bodyPr>
            <a:normAutofit/>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School Health </a:t>
            </a:r>
            <a:b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b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Advisory Councils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3" name="Subtitle 2"/>
          <p:cNvSpPr>
            <a:spLocks noGrp="1"/>
          </p:cNvSpPr>
          <p:nvPr>
            <p:ph type="subTitle" idx="1"/>
          </p:nvPr>
        </p:nvSpPr>
        <p:spPr>
          <a:xfrm>
            <a:off x="1600200" y="3886200"/>
            <a:ext cx="6400800" cy="1752600"/>
          </a:xfrm>
        </p:spPr>
        <p:txBody>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Missouri Department of </a:t>
            </a:r>
            <a:b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Health and Senior Services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0573385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lated imag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27830" b="11765"/>
          <a:stretch/>
        </p:blipFill>
        <p:spPr bwMode="auto">
          <a:xfrm>
            <a:off x="-28303" y="4354"/>
            <a:ext cx="917230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Role of a SHAC</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3" name="Content Placeholder 2"/>
          <p:cNvSpPr>
            <a:spLocks noGrp="1"/>
          </p:cNvSpPr>
          <p:nvPr>
            <p:ph idx="1"/>
          </p:nvPr>
        </p:nvSpPr>
        <p:spPr>
          <a:xfrm>
            <a:off x="443048" y="1447800"/>
            <a:ext cx="8229600" cy="4373563"/>
          </a:xfrm>
        </p:spPr>
        <p:txBody>
          <a:bodyPr>
            <a:noAutofit/>
          </a:bodyPr>
          <a:lstStyle/>
          <a:p>
            <a:pPr>
              <a:lnSpc>
                <a:spcPct val="200000"/>
              </a:lnSpc>
              <a:spcBef>
                <a:spcPts val="0"/>
              </a:spcBef>
            </a:pPr>
            <a:r>
              <a:rPr lang="en-US"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Program planning</a:t>
            </a:r>
          </a:p>
          <a:p>
            <a:pPr>
              <a:lnSpc>
                <a:spcPct val="200000"/>
              </a:lnSpc>
              <a:spcBef>
                <a:spcPts val="0"/>
              </a:spcBef>
            </a:pPr>
            <a:r>
              <a:rPr lang="en-US"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Advocacy</a:t>
            </a:r>
          </a:p>
          <a:p>
            <a:pPr>
              <a:lnSpc>
                <a:spcPct val="200000"/>
              </a:lnSpc>
              <a:spcBef>
                <a:spcPts val="0"/>
              </a:spcBef>
            </a:pPr>
            <a:r>
              <a:rPr lang="en-US"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Fiscal planning</a:t>
            </a:r>
          </a:p>
          <a:p>
            <a:pPr>
              <a:lnSpc>
                <a:spcPct val="200000"/>
              </a:lnSpc>
              <a:spcBef>
                <a:spcPts val="0"/>
              </a:spcBef>
            </a:pPr>
            <a:r>
              <a:rPr lang="en-US"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Liaison with district and state agencies</a:t>
            </a:r>
          </a:p>
          <a:p>
            <a:pPr>
              <a:lnSpc>
                <a:spcPct val="200000"/>
              </a:lnSpc>
              <a:spcBef>
                <a:spcPts val="0"/>
              </a:spcBef>
            </a:pPr>
            <a:r>
              <a:rPr lang="en-US"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Direct intervention</a:t>
            </a:r>
          </a:p>
          <a:p>
            <a:pPr>
              <a:lnSpc>
                <a:spcPct val="200000"/>
              </a:lnSpc>
              <a:spcBef>
                <a:spcPts val="0"/>
              </a:spcBef>
            </a:pPr>
            <a:r>
              <a:rPr lang="en-US"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Evaluation, accountability and quality control</a:t>
            </a:r>
          </a:p>
        </p:txBody>
      </p:sp>
      <p:pic>
        <p:nvPicPr>
          <p:cNvPr id="1026" name="Picture 2" descr="Image result for school health">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1312817"/>
            <a:ext cx="4095750" cy="276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549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lated imag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7039" b="11765"/>
          <a:stretch/>
        </p:blipFill>
        <p:spPr bwMode="auto">
          <a:xfrm>
            <a:off x="4354" y="0"/>
            <a:ext cx="917230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Developing a Council</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3" name="Content Placeholder 2"/>
          <p:cNvSpPr>
            <a:spLocks noGrp="1"/>
          </p:cNvSpPr>
          <p:nvPr>
            <p:ph idx="1"/>
          </p:nvPr>
        </p:nvSpPr>
        <p:spPr>
          <a:xfrm>
            <a:off x="443048" y="1447800"/>
            <a:ext cx="8229600" cy="4373563"/>
          </a:xfrm>
        </p:spPr>
        <p:txBody>
          <a:bodyPr>
            <a:noAutofit/>
          </a:bodyPr>
          <a:lstStyle/>
          <a:p>
            <a:pPr>
              <a:lnSpc>
                <a:spcPct val="150000"/>
              </a:lnSpc>
              <a:spcBef>
                <a:spcPts val="0"/>
              </a:spcBef>
            </a:pPr>
            <a:r>
              <a:rPr lang="en-US"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There may be existing councils that could function as a SHAC</a:t>
            </a:r>
          </a:p>
          <a:p>
            <a:pPr>
              <a:lnSpc>
                <a:spcPct val="150000"/>
              </a:lnSpc>
              <a:spcBef>
                <a:spcPts val="0"/>
              </a:spcBef>
            </a:pPr>
            <a:r>
              <a:rPr lang="en-US"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If not:</a:t>
            </a:r>
          </a:p>
          <a:p>
            <a:pPr lvl="1">
              <a:lnSpc>
                <a:spcPct val="150000"/>
              </a:lnSpc>
              <a:spcBef>
                <a:spcPts val="0"/>
              </a:spcBef>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Review any established school district procedures for advisory councils</a:t>
            </a:r>
          </a:p>
          <a:p>
            <a:pPr lvl="1">
              <a:lnSpc>
                <a:spcPct val="150000"/>
              </a:lnSpc>
              <a:spcBef>
                <a:spcPts val="0"/>
              </a:spcBef>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Prepare a brief proposal on the formation of a SHAC</a:t>
            </a:r>
          </a:p>
          <a:p>
            <a:pPr lvl="1">
              <a:lnSpc>
                <a:spcPct val="150000"/>
              </a:lnSpc>
              <a:spcBef>
                <a:spcPts val="0"/>
              </a:spcBef>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Gain support of the school district</a:t>
            </a:r>
          </a:p>
          <a:p>
            <a:pPr lvl="1">
              <a:lnSpc>
                <a:spcPct val="150000"/>
              </a:lnSpc>
              <a:spcBef>
                <a:spcPts val="0"/>
              </a:spcBef>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Hold an initial meeting to determine interest in serving on a SHAC</a:t>
            </a:r>
          </a:p>
          <a:p>
            <a:pPr lvl="1">
              <a:lnSpc>
                <a:spcPct val="150000"/>
              </a:lnSpc>
              <a:spcBef>
                <a:spcPts val="0"/>
              </a:spcBef>
            </a:pPr>
            <a:endPar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53732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lated imag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27830" b="11765"/>
          <a:stretch/>
        </p:blipFill>
        <p:spPr bwMode="auto">
          <a:xfrm>
            <a:off x="-28303" y="4354"/>
            <a:ext cx="917230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SHAC Membership</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3" name="Content Placeholder 2"/>
          <p:cNvSpPr>
            <a:spLocks noGrp="1"/>
          </p:cNvSpPr>
          <p:nvPr>
            <p:ph idx="1"/>
          </p:nvPr>
        </p:nvSpPr>
        <p:spPr>
          <a:xfrm>
            <a:off x="443048" y="1447800"/>
            <a:ext cx="8229600" cy="4373563"/>
          </a:xfrm>
        </p:spPr>
        <p:txBody>
          <a:bodyPr>
            <a:noAutofit/>
          </a:bodyPr>
          <a:lstStyle/>
          <a:p>
            <a:pPr marL="457200" lvl="1" indent="0" algn="ctr">
              <a:lnSpc>
                <a:spcPct val="150000"/>
              </a:lnSpc>
              <a:spcBef>
                <a:spcPts val="0"/>
              </a:spcBef>
              <a:buNone/>
            </a:pPr>
            <a:r>
              <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Pair and Share</a:t>
            </a:r>
          </a:p>
          <a:p>
            <a:pPr lvl="1">
              <a:lnSpc>
                <a:spcPct val="150000"/>
              </a:lnSpc>
              <a:spcBef>
                <a:spcPts val="0"/>
              </a:spcBef>
              <a:buFont typeface="Arial" panose="020B0604020202020204" pitchFamily="34" charset="0"/>
              <a:buChar char="•"/>
            </a:pPr>
            <a:r>
              <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What types of people would make good council members?</a:t>
            </a:r>
          </a:p>
          <a:p>
            <a:pPr lvl="1">
              <a:lnSpc>
                <a:spcPct val="150000"/>
              </a:lnSpc>
              <a:spcBef>
                <a:spcPts val="0"/>
              </a:spcBef>
            </a:pPr>
            <a:endParaRPr lang="en-US"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1">
              <a:lnSpc>
                <a:spcPct val="150000"/>
              </a:lnSpc>
              <a:spcBef>
                <a:spcPts val="0"/>
              </a:spcBef>
              <a:buFont typeface="Arial" panose="020B0604020202020204" pitchFamily="34" charset="0"/>
              <a:buChar char="•"/>
            </a:pPr>
            <a:r>
              <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Brainstorm a list of at least 5 criteria for selection.</a:t>
            </a:r>
          </a:p>
        </p:txBody>
      </p:sp>
    </p:spTree>
    <p:extLst>
      <p:ext uri="{BB962C8B-B14F-4D97-AF65-F5344CB8AC3E}">
        <p14:creationId xmlns:p14="http://schemas.microsoft.com/office/powerpoint/2010/main" val="3615596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lated imag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7039" b="11765"/>
          <a:stretch/>
        </p:blipFill>
        <p:spPr bwMode="auto">
          <a:xfrm>
            <a:off x="4354" y="0"/>
            <a:ext cx="917230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SHAC Membership</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3" name="Content Placeholder 2"/>
          <p:cNvSpPr>
            <a:spLocks noGrp="1"/>
          </p:cNvSpPr>
          <p:nvPr>
            <p:ph idx="1"/>
          </p:nvPr>
        </p:nvSpPr>
        <p:spPr>
          <a:xfrm>
            <a:off x="443048" y="1447800"/>
            <a:ext cx="8229600" cy="4373563"/>
          </a:xfrm>
        </p:spPr>
        <p:txBody>
          <a:bodyPr>
            <a:noAutofit/>
          </a:bodyPr>
          <a:lstStyle/>
          <a:p>
            <a:pPr marL="457200" lvl="1" indent="0" algn="ctr">
              <a:lnSpc>
                <a:spcPct val="150000"/>
              </a:lnSpc>
              <a:spcBef>
                <a:spcPts val="0"/>
              </a:spcBef>
              <a:buNone/>
            </a:pPr>
            <a:r>
              <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Membership should include:</a:t>
            </a:r>
          </a:p>
          <a:p>
            <a:pPr lvl="1">
              <a:lnSpc>
                <a:spcPct val="150000"/>
              </a:lnSpc>
              <a:spcBef>
                <a:spcPts val="0"/>
              </a:spcBef>
              <a:buFont typeface="Arial" panose="020B0604020202020204" pitchFamily="34" charset="0"/>
              <a:buChar char="•"/>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Representatives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with awareness of all segments of your </a:t>
            </a: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community</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1">
              <a:lnSpc>
                <a:spcPct val="150000"/>
              </a:lnSpc>
              <a:spcBef>
                <a:spcPts val="0"/>
              </a:spcBef>
              <a:buFont typeface="Arial" panose="020B0604020202020204" pitchFamily="34" charset="0"/>
              <a:buChar char="•"/>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Those with a passion and interest in youth</a:t>
            </a:r>
          </a:p>
          <a:p>
            <a:pPr lvl="1">
              <a:lnSpc>
                <a:spcPct val="150000"/>
              </a:lnSpc>
              <a:spcBef>
                <a:spcPts val="0"/>
              </a:spcBef>
              <a:buFont typeface="Arial" panose="020B0604020202020204" pitchFamily="34" charset="0"/>
              <a:buChar char="•"/>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Those with professional ability</a:t>
            </a:r>
          </a:p>
          <a:p>
            <a:pPr lvl="1">
              <a:lnSpc>
                <a:spcPct val="150000"/>
              </a:lnSpc>
              <a:spcBef>
                <a:spcPts val="0"/>
              </a:spcBef>
              <a:buFont typeface="Arial" panose="020B0604020202020204" pitchFamily="34" charset="0"/>
              <a:buChar char="•"/>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P</a:t>
            </a: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eople with a willingness and ability to commit time</a:t>
            </a:r>
          </a:p>
          <a:p>
            <a:pPr lvl="1">
              <a:lnSpc>
                <a:spcPct val="150000"/>
              </a:lnSpc>
              <a:spcBef>
                <a:spcPts val="0"/>
              </a:spcBef>
              <a:buFont typeface="Arial" panose="020B0604020202020204" pitchFamily="34" charset="0"/>
              <a:buChar char="•"/>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Both those key players and influences as well as the least powerful</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endPar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06967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Related imag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27830" b="11765"/>
          <a:stretch/>
        </p:blipFill>
        <p:spPr bwMode="auto">
          <a:xfrm>
            <a:off x="-28303" y="4354"/>
            <a:ext cx="917230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Suggested Members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3" name="Content Placeholder 2"/>
          <p:cNvSpPr>
            <a:spLocks noGrp="1"/>
          </p:cNvSpPr>
          <p:nvPr>
            <p:ph idx="1"/>
          </p:nvPr>
        </p:nvSpPr>
        <p:spPr>
          <a:xfrm>
            <a:off x="443048" y="1447801"/>
            <a:ext cx="8229600" cy="2438400"/>
          </a:xfrm>
        </p:spPr>
        <p:txBody>
          <a:bodyPr numCol="2">
            <a:noAutofit/>
          </a:bodyPr>
          <a:lstStyle/>
          <a:p>
            <a:pPr lvl="1">
              <a:lnSpc>
                <a:spcPct val="150000"/>
              </a:lnSpc>
              <a:spcBef>
                <a:spcPts val="0"/>
              </a:spcBef>
            </a:pP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Administrators</a:t>
            </a:r>
          </a:p>
          <a:p>
            <a:pPr lvl="1">
              <a:lnSpc>
                <a:spcPct val="150000"/>
              </a:lnSpc>
              <a:spcBef>
                <a:spcPts val="0"/>
              </a:spcBef>
            </a:pP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Parents</a:t>
            </a:r>
          </a:p>
          <a:p>
            <a:pPr lvl="1">
              <a:lnSpc>
                <a:spcPct val="150000"/>
              </a:lnSpc>
              <a:spcBef>
                <a:spcPts val="0"/>
              </a:spcBef>
            </a:pP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Students</a:t>
            </a:r>
          </a:p>
          <a:p>
            <a:pPr lvl="1">
              <a:lnSpc>
                <a:spcPct val="150000"/>
              </a:lnSpc>
              <a:spcBef>
                <a:spcPts val="0"/>
              </a:spcBef>
            </a:pP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Medical professionals</a:t>
            </a:r>
          </a:p>
          <a:p>
            <a:pPr lvl="1">
              <a:lnSpc>
                <a:spcPct val="150000"/>
              </a:lnSpc>
              <a:spcBef>
                <a:spcPts val="0"/>
              </a:spcBef>
            </a:pP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Attorneys</a:t>
            </a:r>
          </a:p>
          <a:p>
            <a:pPr lvl="1">
              <a:lnSpc>
                <a:spcPct val="150000"/>
              </a:lnSpc>
              <a:spcBef>
                <a:spcPts val="0"/>
              </a:spcBef>
            </a:pP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Law enforcement officials</a:t>
            </a:r>
          </a:p>
          <a:p>
            <a:pPr lvl="1">
              <a:lnSpc>
                <a:spcPct val="150000"/>
              </a:lnSpc>
              <a:spcBef>
                <a:spcPts val="0"/>
              </a:spcBef>
            </a:pP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Government officials</a:t>
            </a:r>
          </a:p>
          <a:p>
            <a:pPr lvl="1">
              <a:lnSpc>
                <a:spcPct val="150000"/>
              </a:lnSpc>
              <a:spcBef>
                <a:spcPts val="0"/>
              </a:spcBef>
            </a:pP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Recreation professionals</a:t>
            </a:r>
          </a:p>
          <a:p>
            <a:pPr lvl="1">
              <a:lnSpc>
                <a:spcPct val="150000"/>
              </a:lnSpc>
              <a:spcBef>
                <a:spcPts val="0"/>
              </a:spcBef>
            </a:pP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And other interested citizens</a:t>
            </a:r>
            <a:b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endPar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p:cNvSpPr txBox="1">
            <a:spLocks/>
          </p:cNvSpPr>
          <p:nvPr/>
        </p:nvSpPr>
        <p:spPr bwMode="auto">
          <a:xfrm>
            <a:off x="558437" y="4204063"/>
            <a:ext cx="8229600" cy="2438400"/>
          </a:xfrm>
          <a:prstGeom prst="rect">
            <a:avLst/>
          </a:prstGeom>
          <a:noFill/>
          <a:ln w="9525">
            <a:noFill/>
            <a:miter lim="800000"/>
            <a:headEnd/>
            <a:tailEnd/>
          </a:ln>
        </p:spPr>
        <p:txBody>
          <a:bodyPr vert="horz" wrap="square" lIns="91440" tIns="45720" rIns="91440" bIns="45720" numCol="2"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150000"/>
              </a:lnSpc>
              <a:spcBef>
                <a:spcPts val="0"/>
              </a:spcBef>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O</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ther representatives include:</a:t>
            </a:r>
          </a:p>
          <a:p>
            <a:pPr lvl="1">
              <a:lnSpc>
                <a:spcPct val="150000"/>
              </a:lnSpc>
              <a:spcBef>
                <a:spcPts val="0"/>
              </a:spcBef>
            </a:pP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Social services agencies</a:t>
            </a:r>
          </a:p>
          <a:p>
            <a:pPr lvl="1">
              <a:lnSpc>
                <a:spcPct val="150000"/>
              </a:lnSpc>
              <a:spcBef>
                <a:spcPts val="0"/>
              </a:spcBef>
            </a:pP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Business/industry volunteer</a:t>
            </a:r>
          </a:p>
          <a:p>
            <a:pPr lvl="1">
              <a:lnSpc>
                <a:spcPct val="150000"/>
              </a:lnSpc>
              <a:spcBef>
                <a:spcPts val="0"/>
              </a:spcBef>
            </a:pP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Public health agencies</a:t>
            </a:r>
          </a:p>
          <a:p>
            <a:pPr lvl="1">
              <a:lnSpc>
                <a:spcPct val="150000"/>
              </a:lnSpc>
              <a:spcBef>
                <a:spcPts val="0"/>
              </a:spcBef>
            </a:pP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Churches/synagogues</a:t>
            </a:r>
            <a:b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endPar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lvl="1">
              <a:lnSpc>
                <a:spcPct val="150000"/>
              </a:lnSpc>
              <a:spcBef>
                <a:spcPts val="0"/>
              </a:spcBef>
            </a:pP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Hospitals/clinics</a:t>
            </a:r>
          </a:p>
          <a:p>
            <a:pPr lvl="1">
              <a:lnSpc>
                <a:spcPct val="150000"/>
              </a:lnSpc>
              <a:spcBef>
                <a:spcPts val="0"/>
              </a:spcBef>
            </a:pP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Service organizations</a:t>
            </a:r>
          </a:p>
          <a:p>
            <a:pPr lvl="1">
              <a:lnSpc>
                <a:spcPct val="150000"/>
              </a:lnSpc>
              <a:spcBef>
                <a:spcPts val="0"/>
              </a:spcBef>
            </a:pP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Colleges/universities</a:t>
            </a:r>
          </a:p>
          <a:p>
            <a:pPr lvl="1">
              <a:lnSpc>
                <a:spcPct val="150000"/>
              </a:lnSpc>
              <a:spcBef>
                <a:spcPts val="0"/>
              </a:spcBef>
            </a:pP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School youth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g</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roups</a:t>
            </a:r>
          </a:p>
          <a:p>
            <a:pPr lvl="1">
              <a:lnSpc>
                <a:spcPct val="150000"/>
              </a:lnSpc>
              <a:spcBef>
                <a:spcPts val="0"/>
              </a:spcBef>
            </a:pP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Professional societies</a:t>
            </a:r>
            <a:b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endPar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67947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lated imag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7039" b="11765"/>
          <a:stretch/>
        </p:blipFill>
        <p:spPr bwMode="auto">
          <a:xfrm>
            <a:off x="4354" y="0"/>
            <a:ext cx="917230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Recruitment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3" name="Content Placeholder 2"/>
          <p:cNvSpPr>
            <a:spLocks noGrp="1"/>
          </p:cNvSpPr>
          <p:nvPr>
            <p:ph idx="1"/>
          </p:nvPr>
        </p:nvSpPr>
        <p:spPr>
          <a:xfrm>
            <a:off x="285205" y="1295400"/>
            <a:ext cx="8610600" cy="4876799"/>
          </a:xfrm>
        </p:spPr>
        <p:txBody>
          <a:bodyPr numCol="1">
            <a:noAutofit/>
          </a:bodyPr>
          <a:lstStyle/>
          <a:p>
            <a:pPr marL="457200" lvl="1" indent="0">
              <a:lnSpc>
                <a:spcPct val="150000"/>
              </a:lnSpc>
              <a:spcBef>
                <a:spcPts val="0"/>
              </a:spcBef>
              <a:buNone/>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Before</a:t>
            </a:r>
          </a:p>
          <a:p>
            <a:pPr lvl="1">
              <a:lnSpc>
                <a:spcPct val="150000"/>
              </a:lnSpc>
              <a:spcBef>
                <a:spcPts val="0"/>
              </a:spcBef>
              <a:buFont typeface="Arial" panose="020B0604020202020204" pitchFamily="34" charset="0"/>
              <a:buChar char="•"/>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Be able to articulate your purpose</a:t>
            </a:r>
          </a:p>
          <a:p>
            <a:pPr lvl="1">
              <a:lnSpc>
                <a:spcPct val="150000"/>
              </a:lnSpc>
              <a:spcBef>
                <a:spcPts val="0"/>
              </a:spcBef>
              <a:buFont typeface="Arial" panose="020B0604020202020204" pitchFamily="34" charset="0"/>
              <a:buChar char="•"/>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Draft SHAC roles and responsibilities</a:t>
            </a:r>
          </a:p>
          <a:p>
            <a:pPr lvl="1">
              <a:lnSpc>
                <a:spcPct val="150000"/>
              </a:lnSpc>
              <a:spcBef>
                <a:spcPts val="0"/>
              </a:spcBef>
              <a:buFont typeface="Arial" panose="020B0604020202020204" pitchFamily="34" charset="0"/>
              <a:buChar char="•"/>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Have a meeting structure in mind</a:t>
            </a:r>
          </a:p>
          <a:p>
            <a:pPr lvl="1">
              <a:lnSpc>
                <a:spcPct val="150000"/>
              </a:lnSpc>
              <a:spcBef>
                <a:spcPts val="0"/>
              </a:spcBef>
              <a:buFont typeface="Arial" panose="020B0604020202020204" pitchFamily="34" charset="0"/>
              <a:buChar char="•"/>
            </a:pPr>
            <a:endParaRPr lang="en-US" sz="9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lvl="1" indent="0">
              <a:lnSpc>
                <a:spcPct val="150000"/>
              </a:lnSpc>
              <a:spcBef>
                <a:spcPts val="0"/>
              </a:spcBef>
              <a:buNone/>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During</a:t>
            </a:r>
          </a:p>
          <a:p>
            <a:pPr lvl="1">
              <a:lnSpc>
                <a:spcPct val="150000"/>
              </a:lnSpc>
              <a:spcBef>
                <a:spcPts val="0"/>
              </a:spcBef>
              <a:buFont typeface="Arial" panose="020B0604020202020204" pitchFamily="34" charset="0"/>
              <a:buChar char="•"/>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Put yourself in their shoes</a:t>
            </a:r>
          </a:p>
          <a:p>
            <a:pPr lvl="1">
              <a:lnSpc>
                <a:spcPct val="150000"/>
              </a:lnSpc>
              <a:spcBef>
                <a:spcPts val="0"/>
              </a:spcBef>
              <a:buFont typeface="Arial" panose="020B0604020202020204" pitchFamily="34" charset="0"/>
              <a:buChar char="•"/>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Help them understand what they can contribute and how they can benefit</a:t>
            </a:r>
          </a:p>
          <a:p>
            <a:pPr lvl="1">
              <a:lnSpc>
                <a:spcPct val="150000"/>
              </a:lnSpc>
              <a:spcBef>
                <a:spcPts val="0"/>
              </a:spcBef>
              <a:buFont typeface="Arial" panose="020B0604020202020204" pitchFamily="34" charset="0"/>
              <a:buChar char="•"/>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Be sensitive to constraints on their time and resources</a:t>
            </a:r>
          </a:p>
        </p:txBody>
      </p:sp>
    </p:spTree>
    <p:extLst>
      <p:ext uri="{BB962C8B-B14F-4D97-AF65-F5344CB8AC3E}">
        <p14:creationId xmlns:p14="http://schemas.microsoft.com/office/powerpoint/2010/main" val="1477757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lated imag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27830" b="11765"/>
          <a:stretch/>
        </p:blipFill>
        <p:spPr bwMode="auto">
          <a:xfrm>
            <a:off x="-28303" y="4354"/>
            <a:ext cx="917230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Youth as Partners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3" name="Content Placeholder 2"/>
          <p:cNvSpPr>
            <a:spLocks noGrp="1"/>
          </p:cNvSpPr>
          <p:nvPr>
            <p:ph idx="1"/>
          </p:nvPr>
        </p:nvSpPr>
        <p:spPr>
          <a:xfrm>
            <a:off x="285205" y="1295400"/>
            <a:ext cx="8610600" cy="4876799"/>
          </a:xfrm>
        </p:spPr>
        <p:txBody>
          <a:bodyPr numCol="1">
            <a:noAutofit/>
          </a:bodyPr>
          <a:lstStyle/>
          <a:p>
            <a:pPr marL="457200" lvl="1" indent="0">
              <a:lnSpc>
                <a:spcPct val="150000"/>
              </a:lnSpc>
              <a:spcBef>
                <a:spcPts val="0"/>
              </a:spcBef>
              <a:buNone/>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To have successful youth participation:</a:t>
            </a:r>
          </a:p>
          <a:p>
            <a:pPr lvl="1">
              <a:lnSpc>
                <a:spcPct val="150000"/>
              </a:lnSpc>
              <a:spcBef>
                <a:spcPts val="0"/>
              </a:spcBef>
              <a:buFont typeface="Arial" panose="020B0604020202020204" pitchFamily="34" charset="0"/>
              <a:buChar char="•"/>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Discuss stereotypes</a:t>
            </a:r>
          </a:p>
          <a:p>
            <a:pPr lvl="1">
              <a:lnSpc>
                <a:spcPct val="150000"/>
              </a:lnSpc>
              <a:spcBef>
                <a:spcPts val="0"/>
              </a:spcBef>
              <a:buFont typeface="Arial" panose="020B0604020202020204" pitchFamily="34" charset="0"/>
              <a:buChar char="•"/>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Share power and responsibility</a:t>
            </a:r>
          </a:p>
          <a:p>
            <a:pPr lvl="1">
              <a:lnSpc>
                <a:spcPct val="150000"/>
              </a:lnSpc>
              <a:spcBef>
                <a:spcPts val="0"/>
              </a:spcBef>
              <a:buFont typeface="Arial" panose="020B0604020202020204" pitchFamily="34" charset="0"/>
              <a:buChar char="•"/>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Clearly define roles and responsibilities</a:t>
            </a:r>
          </a:p>
          <a:p>
            <a:pPr lvl="1">
              <a:lnSpc>
                <a:spcPct val="150000"/>
              </a:lnSpc>
              <a:spcBef>
                <a:spcPts val="0"/>
              </a:spcBef>
              <a:buFont typeface="Arial" panose="020B0604020202020204" pitchFamily="34" charset="0"/>
              <a:buChar char="•"/>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Ensure youth decision making</a:t>
            </a:r>
          </a:p>
          <a:p>
            <a:pPr lvl="1">
              <a:lnSpc>
                <a:spcPct val="150000"/>
              </a:lnSpc>
              <a:spcBef>
                <a:spcPts val="0"/>
              </a:spcBef>
              <a:buFont typeface="Arial" panose="020B0604020202020204" pitchFamily="34" charset="0"/>
              <a:buChar char="•"/>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Consider logistical needs</a:t>
            </a:r>
          </a:p>
        </p:txBody>
      </p:sp>
    </p:spTree>
    <p:extLst>
      <p:ext uri="{BB962C8B-B14F-4D97-AF65-F5344CB8AC3E}">
        <p14:creationId xmlns:p14="http://schemas.microsoft.com/office/powerpoint/2010/main" val="4157275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lated imag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7039" b="11765"/>
          <a:stretch/>
        </p:blipFill>
        <p:spPr bwMode="auto">
          <a:xfrm>
            <a:off x="4354" y="0"/>
            <a:ext cx="917230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Youth Involvement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3" name="Content Placeholder 2"/>
          <p:cNvSpPr>
            <a:spLocks noGrp="1"/>
          </p:cNvSpPr>
          <p:nvPr>
            <p:ph idx="1"/>
          </p:nvPr>
        </p:nvSpPr>
        <p:spPr>
          <a:xfrm>
            <a:off x="285205" y="1295400"/>
            <a:ext cx="8610600" cy="4876799"/>
          </a:xfrm>
        </p:spPr>
        <p:txBody>
          <a:bodyPr numCol="1">
            <a:noAutofit/>
          </a:bodyPr>
          <a:lstStyle/>
          <a:p>
            <a:pPr marL="457200" lvl="1" indent="0">
              <a:lnSpc>
                <a:spcPct val="150000"/>
              </a:lnSpc>
              <a:spcBef>
                <a:spcPts val="0"/>
              </a:spcBef>
              <a:buNone/>
            </a:pPr>
            <a:r>
              <a:rPr lang="en-US" sz="3000" dirty="0" smtClean="0">
                <a:solidFill>
                  <a:schemeClr val="bg1"/>
                </a:solidFill>
                <a:latin typeface="Tahoma" panose="020B0604030504040204" pitchFamily="34" charset="0"/>
                <a:ea typeface="Tahoma" panose="020B0604030504040204" pitchFamily="34" charset="0"/>
                <a:cs typeface="Tahoma" panose="020B0604030504040204" pitchFamily="34" charset="0"/>
              </a:rPr>
              <a:t>Youth can be involved by:</a:t>
            </a:r>
          </a:p>
          <a:p>
            <a:pPr lvl="1">
              <a:lnSpc>
                <a:spcPct val="150000"/>
              </a:lnSpc>
              <a:spcBef>
                <a:spcPts val="0"/>
              </a:spcBef>
              <a:buFont typeface="Arial" panose="020B0604020202020204" pitchFamily="34" charset="0"/>
              <a:buChar char="•"/>
            </a:pPr>
            <a:r>
              <a:rPr lang="en-US" sz="3000" dirty="0" smtClean="0">
                <a:solidFill>
                  <a:schemeClr val="bg1"/>
                </a:solidFill>
                <a:latin typeface="Tahoma" panose="020B0604030504040204" pitchFamily="34" charset="0"/>
                <a:ea typeface="Tahoma" panose="020B0604030504040204" pitchFamily="34" charset="0"/>
                <a:cs typeface="Tahoma" panose="020B0604030504040204" pitchFamily="34" charset="0"/>
              </a:rPr>
              <a:t>Prioritizing needs</a:t>
            </a:r>
          </a:p>
          <a:p>
            <a:pPr lvl="1">
              <a:lnSpc>
                <a:spcPct val="150000"/>
              </a:lnSpc>
              <a:spcBef>
                <a:spcPts val="0"/>
              </a:spcBef>
              <a:buFont typeface="Arial" panose="020B0604020202020204" pitchFamily="34" charset="0"/>
              <a:buChar char="•"/>
            </a:pPr>
            <a:r>
              <a:rPr lang="en-US" sz="3000" dirty="0" smtClean="0">
                <a:solidFill>
                  <a:schemeClr val="bg1"/>
                </a:solidFill>
                <a:latin typeface="Tahoma" panose="020B0604030504040204" pitchFamily="34" charset="0"/>
                <a:ea typeface="Tahoma" panose="020B0604030504040204" pitchFamily="34" charset="0"/>
                <a:cs typeface="Tahoma" panose="020B0604030504040204" pitchFamily="34" charset="0"/>
              </a:rPr>
              <a:t>Developing strategies/program activities</a:t>
            </a:r>
          </a:p>
          <a:p>
            <a:pPr lvl="1">
              <a:lnSpc>
                <a:spcPct val="150000"/>
              </a:lnSpc>
              <a:spcBef>
                <a:spcPts val="0"/>
              </a:spcBef>
              <a:buFont typeface="Arial" panose="020B0604020202020204" pitchFamily="34" charset="0"/>
              <a:buChar char="•"/>
            </a:pPr>
            <a:r>
              <a:rPr lang="en-US" sz="3000" dirty="0" smtClean="0">
                <a:solidFill>
                  <a:schemeClr val="bg1"/>
                </a:solidFill>
                <a:latin typeface="Tahoma" panose="020B0604030504040204" pitchFamily="34" charset="0"/>
                <a:ea typeface="Tahoma" panose="020B0604030504040204" pitchFamily="34" charset="0"/>
                <a:cs typeface="Tahoma" panose="020B0604030504040204" pitchFamily="34" charset="0"/>
              </a:rPr>
              <a:t>Promoting program/activities to other youth</a:t>
            </a:r>
          </a:p>
          <a:p>
            <a:pPr lvl="1">
              <a:lnSpc>
                <a:spcPct val="150000"/>
              </a:lnSpc>
              <a:spcBef>
                <a:spcPts val="0"/>
              </a:spcBef>
              <a:buFont typeface="Arial" panose="020B0604020202020204" pitchFamily="34" charset="0"/>
              <a:buChar char="•"/>
            </a:pPr>
            <a:r>
              <a:rPr lang="en-US" sz="3000" dirty="0" smtClean="0">
                <a:solidFill>
                  <a:schemeClr val="bg1"/>
                </a:solidFill>
                <a:latin typeface="Tahoma" panose="020B0604030504040204" pitchFamily="34" charset="0"/>
                <a:ea typeface="Tahoma" panose="020B0604030504040204" pitchFamily="34" charset="0"/>
                <a:cs typeface="Tahoma" panose="020B0604030504040204" pitchFamily="34" charset="0"/>
              </a:rPr>
              <a:t>Providing TA on youth culture</a:t>
            </a:r>
          </a:p>
          <a:p>
            <a:pPr lvl="1">
              <a:lnSpc>
                <a:spcPct val="150000"/>
              </a:lnSpc>
              <a:spcBef>
                <a:spcPts val="0"/>
              </a:spcBef>
              <a:buFont typeface="Arial" panose="020B0604020202020204" pitchFamily="34" charset="0"/>
              <a:buChar char="•"/>
            </a:pPr>
            <a:r>
              <a:rPr lang="en-US" sz="3000" dirty="0" smtClean="0">
                <a:solidFill>
                  <a:schemeClr val="bg1"/>
                </a:solidFill>
                <a:latin typeface="Tahoma" panose="020B0604030504040204" pitchFamily="34" charset="0"/>
                <a:ea typeface="Tahoma" panose="020B0604030504040204" pitchFamily="34" charset="0"/>
                <a:cs typeface="Tahoma" panose="020B0604030504040204" pitchFamily="34" charset="0"/>
              </a:rPr>
              <a:t>Participating in research</a:t>
            </a:r>
          </a:p>
          <a:p>
            <a:pPr lvl="1">
              <a:lnSpc>
                <a:spcPct val="150000"/>
              </a:lnSpc>
              <a:spcBef>
                <a:spcPts val="0"/>
              </a:spcBef>
              <a:buFont typeface="Arial" panose="020B0604020202020204" pitchFamily="34" charset="0"/>
              <a:buChar char="•"/>
            </a:pPr>
            <a:r>
              <a:rPr lang="en-US" sz="3000" dirty="0" smtClean="0">
                <a:solidFill>
                  <a:schemeClr val="bg1"/>
                </a:solidFill>
                <a:latin typeface="Tahoma" panose="020B0604030504040204" pitchFamily="34" charset="0"/>
                <a:ea typeface="Tahoma" panose="020B0604030504040204" pitchFamily="34" charset="0"/>
                <a:cs typeface="Tahoma" panose="020B0604030504040204" pitchFamily="34" charset="0"/>
              </a:rPr>
              <a:t>Presenting results</a:t>
            </a:r>
          </a:p>
          <a:p>
            <a:pPr lvl="1">
              <a:lnSpc>
                <a:spcPct val="150000"/>
              </a:lnSpc>
              <a:spcBef>
                <a:spcPts val="0"/>
              </a:spcBef>
              <a:buFont typeface="Arial" panose="020B0604020202020204" pitchFamily="34" charset="0"/>
              <a:buChar char="•"/>
            </a:pPr>
            <a:endPar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99536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lated imag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7039" b="11765"/>
          <a:stretch/>
        </p:blipFill>
        <p:spPr bwMode="auto">
          <a:xfrm>
            <a:off x="4354" y="0"/>
            <a:ext cx="917230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Youth Involvement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3" name="Content Placeholder 2"/>
          <p:cNvSpPr>
            <a:spLocks noGrp="1"/>
          </p:cNvSpPr>
          <p:nvPr>
            <p:ph idx="1"/>
          </p:nvPr>
        </p:nvSpPr>
        <p:spPr>
          <a:xfrm>
            <a:off x="285205" y="1295400"/>
            <a:ext cx="8610600" cy="4876799"/>
          </a:xfrm>
        </p:spPr>
        <p:txBody>
          <a:bodyPr numCol="1">
            <a:noAutofit/>
          </a:bodyPr>
          <a:lstStyle/>
          <a:p>
            <a:pPr marL="457200" lvl="1" indent="0">
              <a:lnSpc>
                <a:spcPct val="150000"/>
              </a:lnSpc>
              <a:spcBef>
                <a:spcPts val="0"/>
              </a:spcBef>
              <a:buNone/>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Examples of Current Youth Advisors in MO</a:t>
            </a:r>
          </a:p>
          <a:p>
            <a:pPr lvl="1">
              <a:lnSpc>
                <a:spcPct val="150000"/>
              </a:lnSpc>
              <a:spcBef>
                <a:spcPts val="0"/>
              </a:spcBef>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Foster Care Youth Advisory Councils</a:t>
            </a:r>
          </a:p>
          <a:p>
            <a:pPr lvl="1">
              <a:lnSpc>
                <a:spcPct val="150000"/>
              </a:lnSpc>
              <a:spcBef>
                <a:spcPts val="0"/>
              </a:spcBef>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Teen Advocates for Sexual Health (TASH)</a:t>
            </a:r>
          </a:p>
          <a:p>
            <a:pPr lvl="1">
              <a:lnSpc>
                <a:spcPct val="150000"/>
              </a:lnSpc>
              <a:spcBef>
                <a:spcPts val="0"/>
              </a:spcBef>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 Adolescent Health Youth Advisors</a:t>
            </a:r>
          </a:p>
          <a:p>
            <a:pPr lvl="1">
              <a:lnSpc>
                <a:spcPct val="150000"/>
              </a:lnSpc>
              <a:spcBef>
                <a:spcPts val="0"/>
              </a:spcBef>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 Others?</a:t>
            </a:r>
          </a:p>
          <a:p>
            <a:pPr lvl="1">
              <a:lnSpc>
                <a:spcPct val="150000"/>
              </a:lnSpc>
              <a:spcBef>
                <a:spcPts val="0"/>
              </a:spcBef>
            </a:pP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lvl="1" indent="0">
              <a:lnSpc>
                <a:spcPct val="150000"/>
              </a:lnSpc>
              <a:spcBef>
                <a:spcPts val="0"/>
              </a:spcBef>
              <a:buNone/>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Do you currently have youth involvement?</a:t>
            </a:r>
          </a:p>
          <a:p>
            <a:pPr marL="457200" lvl="1" indent="0">
              <a:lnSpc>
                <a:spcPct val="150000"/>
              </a:lnSpc>
              <a:spcBef>
                <a:spcPts val="0"/>
              </a:spcBef>
              <a:buNone/>
            </a:pP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lvl="1" indent="0">
              <a:lnSpc>
                <a:spcPct val="150000"/>
              </a:lnSpc>
              <a:spcBef>
                <a:spcPts val="0"/>
              </a:spcBef>
              <a:buNone/>
            </a:pPr>
            <a:endPar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819248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lated imag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7039" b="11765"/>
          <a:stretch/>
        </p:blipFill>
        <p:spPr bwMode="auto">
          <a:xfrm>
            <a:off x="-28303" y="-4354"/>
            <a:ext cx="917230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What’s Your Pitch?</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3" name="Content Placeholder 2"/>
          <p:cNvSpPr>
            <a:spLocks noGrp="1"/>
          </p:cNvSpPr>
          <p:nvPr>
            <p:ph idx="1"/>
          </p:nvPr>
        </p:nvSpPr>
        <p:spPr>
          <a:xfrm>
            <a:off x="285205" y="1371600"/>
            <a:ext cx="6572795" cy="4800599"/>
          </a:xfrm>
        </p:spPr>
        <p:txBody>
          <a:bodyPr numCol="1">
            <a:noAutofit/>
          </a:bodyPr>
          <a:lstStyle/>
          <a:p>
            <a:pPr marL="457200" lvl="1" indent="0">
              <a:lnSpc>
                <a:spcPct val="150000"/>
              </a:lnSpc>
              <a:spcBef>
                <a:spcPts val="0"/>
              </a:spcBef>
              <a:buNone/>
            </a:pPr>
            <a:r>
              <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Based on the information we just discussed, create a 30 second “pitch” your team could use to invite key individuals to be part of your SHAC.</a:t>
            </a:r>
          </a:p>
          <a:p>
            <a:pPr lvl="1">
              <a:lnSpc>
                <a:spcPct val="150000"/>
              </a:lnSpc>
              <a:spcBef>
                <a:spcPts val="0"/>
              </a:spcBef>
              <a:buFont typeface="Arial" panose="020B0604020202020204" pitchFamily="34" charset="0"/>
              <a:buChar char="•"/>
            </a:pPr>
            <a:endPar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Invite user feature in WordPress"/>
          <p:cNvPicPr>
            <a:picLocks noChangeAspect="1" noChangeArrowheads="1"/>
          </p:cNvPicPr>
          <p:nvPr/>
        </p:nvPicPr>
        <p:blipFill rotWithShape="1">
          <a:blip r:embed="rId5">
            <a:extLst>
              <a:ext uri="{28A0092B-C50C-407E-A947-70E740481C1C}">
                <a14:useLocalDpi xmlns:a14="http://schemas.microsoft.com/office/drawing/2010/main" val="0"/>
              </a:ext>
            </a:extLst>
          </a:blip>
          <a:srcRect l="52172"/>
          <a:stretch/>
        </p:blipFill>
        <p:spPr bwMode="auto">
          <a:xfrm>
            <a:off x="6858000" y="1191305"/>
            <a:ext cx="3792877" cy="4405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2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7039" b="11765"/>
          <a:stretch/>
        </p:blipFill>
        <p:spPr bwMode="auto">
          <a:xfrm>
            <a:off x="-28303" y="0"/>
            <a:ext cx="917230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sz="4000" dirty="0" smtClean="0">
              <a:solidFill>
                <a:schemeClr val="bg1"/>
              </a:solidFill>
            </a:endParaRPr>
          </a:p>
          <a:p>
            <a:pPr marL="0" indent="0" algn="ctr">
              <a:buNone/>
            </a:pPr>
            <a:r>
              <a:rPr lang="en-US" sz="4000" dirty="0" smtClean="0">
                <a:solidFill>
                  <a:schemeClr val="bg1"/>
                </a:solidFill>
              </a:rPr>
              <a:t>If schools do not deal with children’s health by design, they deal with it by default.</a:t>
            </a:r>
          </a:p>
          <a:p>
            <a:pPr algn="ctr"/>
            <a:endParaRPr lang="en-US" dirty="0">
              <a:solidFill>
                <a:schemeClr val="bg1"/>
              </a:solidFill>
            </a:endParaRPr>
          </a:p>
          <a:p>
            <a:pPr marL="0" indent="0" algn="ctr">
              <a:buNone/>
            </a:pPr>
            <a:r>
              <a:rPr lang="en-US" sz="2400" dirty="0" smtClean="0">
                <a:solidFill>
                  <a:schemeClr val="bg1"/>
                </a:solidFill>
              </a:rPr>
              <a:t>Health is Academic, 1997</a:t>
            </a:r>
            <a:endParaRPr lang="en-US" sz="2400" dirty="0">
              <a:solidFill>
                <a:schemeClr val="bg1"/>
              </a:solidFill>
            </a:endParaRPr>
          </a:p>
        </p:txBody>
      </p:sp>
    </p:spTree>
    <p:extLst>
      <p:ext uri="{BB962C8B-B14F-4D97-AF65-F5344CB8AC3E}">
        <p14:creationId xmlns:p14="http://schemas.microsoft.com/office/powerpoint/2010/main" val="41917456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lated imag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7039" b="11765"/>
          <a:stretch/>
        </p:blipFill>
        <p:spPr bwMode="auto">
          <a:xfrm>
            <a:off x="-28303" y="-4354"/>
            <a:ext cx="917230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Now What?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3" name="Content Placeholder 2"/>
          <p:cNvSpPr>
            <a:spLocks noGrp="1"/>
          </p:cNvSpPr>
          <p:nvPr>
            <p:ph idx="1"/>
          </p:nvPr>
        </p:nvSpPr>
        <p:spPr>
          <a:xfrm>
            <a:off x="285205" y="1371600"/>
            <a:ext cx="8477795" cy="4800599"/>
          </a:xfrm>
        </p:spPr>
        <p:txBody>
          <a:bodyPr numCol="1">
            <a:noAutofit/>
          </a:bodyPr>
          <a:lstStyle/>
          <a:p>
            <a:pPr lvl="1">
              <a:lnSpc>
                <a:spcPct val="150000"/>
              </a:lnSpc>
              <a:spcBef>
                <a:spcPts val="0"/>
              </a:spcBef>
              <a:buFont typeface="Arial" panose="020B0604020202020204" pitchFamily="34" charset="0"/>
              <a:buChar char="•"/>
            </a:pPr>
            <a:r>
              <a:rPr lang="en-US" sz="3600" dirty="0" smtClean="0">
                <a:solidFill>
                  <a:schemeClr val="bg1"/>
                </a:solidFill>
                <a:latin typeface="Tahoma" panose="020B0604030504040204" pitchFamily="34" charset="0"/>
                <a:ea typeface="Tahoma" panose="020B0604030504040204" pitchFamily="34" charset="0"/>
                <a:cs typeface="Tahoma" panose="020B0604030504040204" pitchFamily="34" charset="0"/>
              </a:rPr>
              <a:t>Operating Guidelines/By-Laws</a:t>
            </a:r>
          </a:p>
          <a:p>
            <a:pPr marL="457200" lvl="1" indent="0">
              <a:lnSpc>
                <a:spcPct val="150000"/>
              </a:lnSpc>
              <a:spcBef>
                <a:spcPts val="0"/>
              </a:spcBef>
              <a:buNone/>
            </a:pPr>
            <a:endParaRPr lang="en-US" sz="36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lvl="1">
              <a:lnSpc>
                <a:spcPct val="150000"/>
              </a:lnSpc>
              <a:spcBef>
                <a:spcPts val="0"/>
              </a:spcBef>
              <a:buFont typeface="Arial" panose="020B0604020202020204" pitchFamily="34" charset="0"/>
              <a:buChar char="•"/>
            </a:pPr>
            <a:r>
              <a:rPr lang="en-US" sz="3600" dirty="0" smtClean="0">
                <a:solidFill>
                  <a:schemeClr val="bg1"/>
                </a:solidFill>
                <a:latin typeface="Tahoma" panose="020B0604030504040204" pitchFamily="34" charset="0"/>
                <a:ea typeface="Tahoma" panose="020B0604030504040204" pitchFamily="34" charset="0"/>
                <a:cs typeface="Tahoma" panose="020B0604030504040204" pitchFamily="34" charset="0"/>
              </a:rPr>
              <a:t>Strategic Planning</a:t>
            </a:r>
          </a:p>
          <a:p>
            <a:pPr lvl="2">
              <a:lnSpc>
                <a:spcPct val="150000"/>
              </a:lnSpc>
              <a:spcBef>
                <a:spcPts val="0"/>
              </a:spcBef>
              <a:buFont typeface="Arial" panose="020B0604020202020204" pitchFamily="34" charset="0"/>
              <a:buChar char="•"/>
            </a:pPr>
            <a:r>
              <a:rPr lang="en-US"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Mission</a:t>
            </a:r>
          </a:p>
          <a:p>
            <a:pPr lvl="2">
              <a:lnSpc>
                <a:spcPct val="150000"/>
              </a:lnSpc>
              <a:spcBef>
                <a:spcPts val="0"/>
              </a:spcBef>
              <a:buFont typeface="Arial" panose="020B0604020202020204" pitchFamily="34" charset="0"/>
              <a:buChar char="•"/>
            </a:pPr>
            <a:r>
              <a:rPr lang="en-US"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Goals</a:t>
            </a:r>
          </a:p>
          <a:p>
            <a:pPr lvl="2">
              <a:lnSpc>
                <a:spcPct val="150000"/>
              </a:lnSpc>
              <a:spcBef>
                <a:spcPts val="0"/>
              </a:spcBef>
              <a:buFont typeface="Arial" panose="020B0604020202020204" pitchFamily="34" charset="0"/>
              <a:buChar char="•"/>
            </a:pPr>
            <a:r>
              <a:rPr lang="en-US" sz="2800" dirty="0" smtClean="0">
                <a:solidFill>
                  <a:schemeClr val="bg1"/>
                </a:solidFill>
                <a:latin typeface="Tahoma" panose="020B0604030504040204" pitchFamily="34" charset="0"/>
                <a:ea typeface="Tahoma" panose="020B0604030504040204" pitchFamily="34" charset="0"/>
                <a:cs typeface="Tahoma" panose="020B0604030504040204" pitchFamily="34" charset="0"/>
              </a:rPr>
              <a:t>Objectives</a:t>
            </a:r>
          </a:p>
          <a:p>
            <a:pPr lvl="1">
              <a:lnSpc>
                <a:spcPct val="150000"/>
              </a:lnSpc>
              <a:spcBef>
                <a:spcPts val="0"/>
              </a:spcBef>
              <a:buFont typeface="Arial" panose="020B0604020202020204" pitchFamily="34" charset="0"/>
              <a:buChar char="•"/>
            </a:pPr>
            <a:endPar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211758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lated imag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27830" b="11765"/>
          <a:stretch/>
        </p:blipFill>
        <p:spPr bwMode="auto">
          <a:xfrm>
            <a:off x="-28303" y="4354"/>
            <a:ext cx="917230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Assessment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3" name="Content Placeholder 2"/>
          <p:cNvSpPr>
            <a:spLocks noGrp="1"/>
          </p:cNvSpPr>
          <p:nvPr>
            <p:ph idx="1"/>
          </p:nvPr>
        </p:nvSpPr>
        <p:spPr>
          <a:xfrm>
            <a:off x="285205" y="1752600"/>
            <a:ext cx="8477795" cy="4419599"/>
          </a:xfrm>
        </p:spPr>
        <p:txBody>
          <a:bodyPr numCol="1">
            <a:noAutofit/>
          </a:bodyPr>
          <a:lstStyle/>
          <a:p>
            <a:pPr lvl="1">
              <a:lnSpc>
                <a:spcPct val="150000"/>
              </a:lnSpc>
              <a:spcBef>
                <a:spcPts val="0"/>
              </a:spcBef>
              <a:buFont typeface="Arial" panose="020B0604020202020204" pitchFamily="34" charset="0"/>
              <a:buChar char="•"/>
            </a:pPr>
            <a:r>
              <a:rPr lang="en-US" sz="3600" dirty="0" smtClean="0">
                <a:solidFill>
                  <a:schemeClr val="bg1"/>
                </a:solidFill>
                <a:latin typeface="Tahoma" panose="020B0604030504040204" pitchFamily="34" charset="0"/>
                <a:ea typeface="Tahoma" panose="020B0604030504040204" pitchFamily="34" charset="0"/>
                <a:cs typeface="Tahoma" panose="020B0604030504040204" pitchFamily="34" charset="0"/>
              </a:rPr>
              <a:t>School Health Index (SHI)</a:t>
            </a:r>
          </a:p>
          <a:p>
            <a:pPr lvl="2">
              <a:lnSpc>
                <a:spcPct val="150000"/>
              </a:lnSpc>
              <a:spcBef>
                <a:spcPts val="0"/>
              </a:spcBef>
              <a:buFont typeface="Arial" panose="020B0604020202020204" pitchFamily="34" charset="0"/>
              <a:buChar char="•"/>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Identify strengths and weaknesses of health and safety polices and programs</a:t>
            </a:r>
          </a:p>
          <a:p>
            <a:pPr lvl="2">
              <a:lnSpc>
                <a:spcPct val="150000"/>
              </a:lnSpc>
              <a:spcBef>
                <a:spcPts val="0"/>
              </a:spcBef>
              <a:buFont typeface="Arial" panose="020B0604020202020204" pitchFamily="34" charset="0"/>
              <a:buChar char="•"/>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Develop an action plan for improving student health</a:t>
            </a:r>
          </a:p>
          <a:p>
            <a:pPr lvl="2">
              <a:lnSpc>
                <a:spcPct val="150000"/>
              </a:lnSpc>
              <a:spcBef>
                <a:spcPts val="0"/>
              </a:spcBef>
              <a:buFont typeface="Arial" panose="020B0604020202020204" pitchFamily="34" charset="0"/>
              <a:buChar char="•"/>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Engage teachers, parents, students and the community in promoting health enhancing behaviors and better health</a:t>
            </a:r>
          </a:p>
          <a:p>
            <a:pPr marL="914400" lvl="2" indent="0">
              <a:lnSpc>
                <a:spcPct val="150000"/>
              </a:lnSpc>
              <a:spcBef>
                <a:spcPts val="0"/>
              </a:spcBef>
              <a:buNone/>
            </a:pPr>
            <a:endPar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lvl="1">
              <a:lnSpc>
                <a:spcPct val="150000"/>
              </a:lnSpc>
              <a:spcBef>
                <a:spcPts val="0"/>
              </a:spcBef>
              <a:buFont typeface="Arial" panose="020B0604020202020204" pitchFamily="34" charset="0"/>
              <a:buChar char="•"/>
            </a:pPr>
            <a:endPar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713416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lated imag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27830" b="11765"/>
          <a:stretch/>
        </p:blipFill>
        <p:spPr bwMode="auto">
          <a:xfrm>
            <a:off x="-28303" y="4354"/>
            <a:ext cx="917230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Assessment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3" name="Content Placeholder 2"/>
          <p:cNvSpPr>
            <a:spLocks noGrp="1"/>
          </p:cNvSpPr>
          <p:nvPr>
            <p:ph idx="1"/>
          </p:nvPr>
        </p:nvSpPr>
        <p:spPr>
          <a:xfrm>
            <a:off x="285205" y="1752600"/>
            <a:ext cx="8477795" cy="4419599"/>
          </a:xfrm>
        </p:spPr>
        <p:txBody>
          <a:bodyPr numCol="1">
            <a:noAutofit/>
          </a:bodyPr>
          <a:lstStyle/>
          <a:p>
            <a:pPr lvl="1">
              <a:lnSpc>
                <a:spcPct val="150000"/>
              </a:lnSpc>
              <a:spcBef>
                <a:spcPts val="0"/>
              </a:spcBef>
              <a:buFont typeface="Arial" panose="020B0604020202020204" pitchFamily="34" charset="0"/>
              <a:buChar char="•"/>
            </a:pPr>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Health Program Assessment</a:t>
            </a:r>
          </a:p>
          <a:p>
            <a:pPr lvl="2">
              <a:lnSpc>
                <a:spcPct val="150000"/>
              </a:lnSpc>
              <a:spcBef>
                <a:spcPts val="0"/>
              </a:spcBef>
              <a:buFont typeface="Arial" panose="020B0604020202020204" pitchFamily="34" charset="0"/>
              <a:buChar char="•"/>
            </a:pPr>
            <a:r>
              <a:rPr lang="en-US" sz="3200" dirty="0">
                <a:solidFill>
                  <a:schemeClr val="bg1"/>
                </a:solidFill>
                <a:latin typeface="Tahoma" panose="020B0604030504040204" pitchFamily="34" charset="0"/>
                <a:ea typeface="Tahoma" panose="020B0604030504040204" pitchFamily="34" charset="0"/>
                <a:cs typeface="Tahoma" panose="020B0604030504040204" pitchFamily="34" charset="0"/>
              </a:rPr>
              <a:t>Health Education Curriculum Analysis Tool (HECAT)</a:t>
            </a:r>
          </a:p>
          <a:p>
            <a:pPr lvl="2">
              <a:lnSpc>
                <a:spcPct val="150000"/>
              </a:lnSpc>
              <a:spcBef>
                <a:spcPts val="0"/>
              </a:spcBef>
              <a:buFont typeface="Arial" panose="020B0604020202020204" pitchFamily="34" charset="0"/>
              <a:buChar char="•"/>
            </a:pPr>
            <a:r>
              <a:rPr lang="en-US" sz="3200" dirty="0">
                <a:solidFill>
                  <a:schemeClr val="bg1"/>
                </a:solidFill>
                <a:latin typeface="Tahoma" panose="020B0604030504040204" pitchFamily="34" charset="0"/>
                <a:ea typeface="Tahoma" panose="020B0604030504040204" pitchFamily="34" charset="0"/>
                <a:cs typeface="Tahoma" panose="020B0604030504040204" pitchFamily="34" charset="0"/>
              </a:rPr>
              <a:t>National Sexuality Education Standards (NSES)</a:t>
            </a:r>
          </a:p>
        </p:txBody>
      </p:sp>
    </p:spTree>
    <p:extLst>
      <p:ext uri="{BB962C8B-B14F-4D97-AF65-F5344CB8AC3E}">
        <p14:creationId xmlns:p14="http://schemas.microsoft.com/office/powerpoint/2010/main" val="20714968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lated imag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7039" b="11765"/>
          <a:stretch/>
        </p:blipFill>
        <p:spPr bwMode="auto">
          <a:xfrm>
            <a:off x="-28303" y="-4354"/>
            <a:ext cx="917230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What We’ve Learned</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3" name="Content Placeholder 2"/>
          <p:cNvSpPr>
            <a:spLocks noGrp="1"/>
          </p:cNvSpPr>
          <p:nvPr>
            <p:ph idx="1"/>
          </p:nvPr>
        </p:nvSpPr>
        <p:spPr>
          <a:xfrm>
            <a:off x="285205" y="1752600"/>
            <a:ext cx="8477795" cy="4419599"/>
          </a:xfrm>
        </p:spPr>
        <p:txBody>
          <a:bodyPr numCol="1">
            <a:noAutofit/>
          </a:bodyPr>
          <a:lstStyle/>
          <a:p>
            <a:pPr marL="457200" lvl="1" indent="0">
              <a:lnSpc>
                <a:spcPct val="150000"/>
              </a:lnSpc>
              <a:spcBef>
                <a:spcPts val="0"/>
              </a:spcBef>
              <a:buNone/>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Factors that help a SHAC work:</a:t>
            </a:r>
          </a:p>
          <a:p>
            <a:pPr lvl="1">
              <a:lnSpc>
                <a:spcPct val="150000"/>
              </a:lnSpc>
              <a:spcBef>
                <a:spcPts val="0"/>
              </a:spcBef>
              <a:buFont typeface="Arial" panose="020B0604020202020204" pitchFamily="34" charset="0"/>
              <a:buChar char="•"/>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Active support from school administration</a:t>
            </a:r>
          </a:p>
          <a:p>
            <a:pPr lvl="1">
              <a:lnSpc>
                <a:spcPct val="150000"/>
              </a:lnSpc>
              <a:spcBef>
                <a:spcPts val="0"/>
              </a:spcBef>
              <a:buFont typeface="Arial" panose="020B0604020202020204" pitchFamily="34" charset="0"/>
              <a:buChar char="•"/>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Carefully plan member selection</a:t>
            </a:r>
          </a:p>
          <a:p>
            <a:pPr lvl="1">
              <a:lnSpc>
                <a:spcPct val="150000"/>
              </a:lnSpc>
              <a:spcBef>
                <a:spcPts val="0"/>
              </a:spcBef>
              <a:buFont typeface="Arial" panose="020B0604020202020204" pitchFamily="34" charset="0"/>
              <a:buChar char="•"/>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Involve the entire school and community, especially youth</a:t>
            </a:r>
          </a:p>
          <a:p>
            <a:pPr lvl="1">
              <a:lnSpc>
                <a:spcPct val="150000"/>
              </a:lnSpc>
              <a:spcBef>
                <a:spcPts val="0"/>
              </a:spcBef>
              <a:buFont typeface="Arial" panose="020B0604020202020204" pitchFamily="34" charset="0"/>
              <a:buChar char="•"/>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Set clear goals and objectives for your SHAC</a:t>
            </a:r>
          </a:p>
          <a:p>
            <a:pPr lvl="1">
              <a:lnSpc>
                <a:spcPct val="150000"/>
              </a:lnSpc>
              <a:spcBef>
                <a:spcPts val="0"/>
              </a:spcBef>
              <a:buFont typeface="Arial" panose="020B0604020202020204" pitchFamily="34" charset="0"/>
              <a:buChar char="•"/>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Assess and improve your school</a:t>
            </a:r>
          </a:p>
        </p:txBody>
      </p:sp>
    </p:spTree>
    <p:extLst>
      <p:ext uri="{BB962C8B-B14F-4D97-AF65-F5344CB8AC3E}">
        <p14:creationId xmlns:p14="http://schemas.microsoft.com/office/powerpoint/2010/main" val="558152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lated imag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27830" b="11765"/>
          <a:stretch/>
        </p:blipFill>
        <p:spPr bwMode="auto">
          <a:xfrm>
            <a:off x="-28303" y="4354"/>
            <a:ext cx="917230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Next Steps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3" name="Content Placeholder 2"/>
          <p:cNvSpPr>
            <a:spLocks noGrp="1"/>
          </p:cNvSpPr>
          <p:nvPr>
            <p:ph idx="1"/>
          </p:nvPr>
        </p:nvSpPr>
        <p:spPr>
          <a:xfrm>
            <a:off x="285205" y="1447800"/>
            <a:ext cx="8477795" cy="4724399"/>
          </a:xfrm>
        </p:spPr>
        <p:txBody>
          <a:bodyPr numCol="1">
            <a:noAutofit/>
          </a:bodyPr>
          <a:lstStyle/>
          <a:p>
            <a:pPr marL="457200" lvl="1" indent="0">
              <a:lnSpc>
                <a:spcPct val="150000"/>
              </a:lnSpc>
              <a:spcBef>
                <a:spcPts val="0"/>
              </a:spcBef>
              <a:buNone/>
            </a:pPr>
            <a:r>
              <a:rPr lang="en-US" sz="2700" dirty="0" smtClean="0">
                <a:solidFill>
                  <a:schemeClr val="bg1"/>
                </a:solidFill>
                <a:latin typeface="Tahoma" panose="020B0604030504040204" pitchFamily="34" charset="0"/>
                <a:ea typeface="Tahoma" panose="020B0604030504040204" pitchFamily="34" charset="0"/>
                <a:cs typeface="Tahoma" panose="020B0604030504040204" pitchFamily="34" charset="0"/>
              </a:rPr>
              <a:t>What else do you need to know to support a school health advisory council?</a:t>
            </a:r>
          </a:p>
          <a:p>
            <a:pPr lvl="1">
              <a:lnSpc>
                <a:spcPct val="150000"/>
              </a:lnSpc>
              <a:spcBef>
                <a:spcPts val="0"/>
              </a:spcBef>
              <a:buFont typeface="Arial" panose="020B0604020202020204" pitchFamily="34" charset="0"/>
              <a:buChar char="•"/>
            </a:pPr>
            <a:endParaRPr lang="en-US" sz="1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lvl="1" indent="0">
              <a:lnSpc>
                <a:spcPct val="150000"/>
              </a:lnSpc>
              <a:spcBef>
                <a:spcPts val="0"/>
              </a:spcBef>
              <a:buNone/>
            </a:pPr>
            <a:r>
              <a:rPr lang="en-US" sz="2700" dirty="0" smtClean="0">
                <a:solidFill>
                  <a:schemeClr val="bg1"/>
                </a:solidFill>
                <a:latin typeface="Tahoma" panose="020B0604030504040204" pitchFamily="34" charset="0"/>
                <a:ea typeface="Tahoma" panose="020B0604030504040204" pitchFamily="34" charset="0"/>
                <a:cs typeface="Tahoma" panose="020B0604030504040204" pitchFamily="34" charset="0"/>
              </a:rPr>
              <a:t>Develop a list of potential SHAC members and identify how they can benefit from being involved.</a:t>
            </a:r>
          </a:p>
          <a:p>
            <a:pPr lvl="1">
              <a:lnSpc>
                <a:spcPct val="150000"/>
              </a:lnSpc>
              <a:spcBef>
                <a:spcPts val="0"/>
              </a:spcBef>
              <a:buFont typeface="Arial" panose="020B0604020202020204" pitchFamily="34" charset="0"/>
              <a:buChar char="•"/>
            </a:pPr>
            <a:endParaRPr lang="en-US" sz="10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lvl="1" indent="0">
              <a:lnSpc>
                <a:spcPct val="150000"/>
              </a:lnSpc>
              <a:spcBef>
                <a:spcPts val="0"/>
              </a:spcBef>
              <a:buNone/>
            </a:pPr>
            <a:r>
              <a:rPr lang="en-US" sz="2700" dirty="0" smtClean="0">
                <a:solidFill>
                  <a:schemeClr val="bg1"/>
                </a:solidFill>
                <a:latin typeface="Tahoma" panose="020B0604030504040204" pitchFamily="34" charset="0"/>
                <a:ea typeface="Tahoma" panose="020B0604030504040204" pitchFamily="34" charset="0"/>
                <a:cs typeface="Tahoma" panose="020B0604030504040204" pitchFamily="34" charset="0"/>
              </a:rPr>
              <a:t>Set 3 action steps you can accomplish in the next month to start up or revive your school’s SHAC.</a:t>
            </a:r>
          </a:p>
        </p:txBody>
      </p:sp>
    </p:spTree>
    <p:extLst>
      <p:ext uri="{BB962C8B-B14F-4D97-AF65-F5344CB8AC3E}">
        <p14:creationId xmlns:p14="http://schemas.microsoft.com/office/powerpoint/2010/main" val="25510121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lated imag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27830" b="11765"/>
          <a:stretch/>
        </p:blipFill>
        <p:spPr bwMode="auto">
          <a:xfrm>
            <a:off x="-28303" y="4354"/>
            <a:ext cx="917230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Resources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3" name="Content Placeholder 2"/>
          <p:cNvSpPr>
            <a:spLocks noGrp="1"/>
          </p:cNvSpPr>
          <p:nvPr>
            <p:ph idx="1"/>
          </p:nvPr>
        </p:nvSpPr>
        <p:spPr>
          <a:xfrm>
            <a:off x="457200" y="1417638"/>
            <a:ext cx="8477795" cy="4724399"/>
          </a:xfrm>
        </p:spPr>
        <p:txBody>
          <a:bodyPr numCol="1">
            <a:noAutofit/>
          </a:bodyPr>
          <a:lstStyle/>
          <a:p>
            <a:pPr lvl="1">
              <a:lnSpc>
                <a:spcPct val="150000"/>
              </a:lnSpc>
              <a:spcBef>
                <a:spcPts val="0"/>
              </a:spcBef>
              <a:buFont typeface="Arial" panose="020B0604020202020204" pitchFamily="34" charset="0"/>
              <a:buChar char="•"/>
            </a:pP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SHAC Guide from MCSHC</a:t>
            </a:r>
          </a:p>
          <a:p>
            <a:pPr lvl="2">
              <a:lnSpc>
                <a:spcPct val="150000"/>
              </a:lnSpc>
              <a:spcBef>
                <a:spcPts val="0"/>
              </a:spcBef>
              <a:buFont typeface="Arial" panose="020B0604020202020204" pitchFamily="34" charset="0"/>
              <a:buChar char="•"/>
            </a:pPr>
            <a:r>
              <a:rPr lang="en-US" sz="1800" dirty="0">
                <a:solidFill>
                  <a:schemeClr val="bg1"/>
                </a:solidFill>
                <a:latin typeface="Tahoma" panose="020B0604030504040204" pitchFamily="34" charset="0"/>
                <a:ea typeface="Tahoma" panose="020B0604030504040204" pitchFamily="34" charset="0"/>
                <a:cs typeface="Tahoma" panose="020B0604030504040204" pitchFamily="34" charset="0"/>
                <a:hlinkClick r:id="rId5"/>
              </a:rPr>
              <a:t>http://</a:t>
            </a:r>
            <a:r>
              <a:rPr lang="en-US" sz="1800" dirty="0" smtClean="0">
                <a:solidFill>
                  <a:schemeClr val="bg1"/>
                </a:solidFill>
                <a:latin typeface="Tahoma" panose="020B0604030504040204" pitchFamily="34" charset="0"/>
                <a:ea typeface="Tahoma" panose="020B0604030504040204" pitchFamily="34" charset="0"/>
                <a:cs typeface="Tahoma" panose="020B0604030504040204" pitchFamily="34" charset="0"/>
                <a:hlinkClick r:id="rId5"/>
              </a:rPr>
              <a:t>www.healthykidsmo.org/resources/docs/SHAC/SHAC_Guide.pdf</a:t>
            </a:r>
            <a:endParaRPr lang="en-US" sz="18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lvl="1">
              <a:lnSpc>
                <a:spcPct val="150000"/>
              </a:lnSpc>
              <a:spcBef>
                <a:spcPts val="0"/>
              </a:spcBef>
              <a:buFont typeface="Arial" panose="020B0604020202020204" pitchFamily="34" charset="0"/>
              <a:buChar char="•"/>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School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Health </a:t>
            </a: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Index</a:t>
            </a:r>
          </a:p>
          <a:p>
            <a:pPr lvl="2">
              <a:lnSpc>
                <a:spcPct val="150000"/>
              </a:lnSpc>
              <a:spcBef>
                <a:spcPts val="0"/>
              </a:spcBef>
              <a:buFont typeface="Arial" panose="020B0604020202020204" pitchFamily="34" charset="0"/>
              <a:buChar char="•"/>
            </a:pPr>
            <a:r>
              <a:rPr lang="en-US" sz="1800" dirty="0" smtClean="0">
                <a:solidFill>
                  <a:schemeClr val="bg1"/>
                </a:solidFill>
                <a:latin typeface="Tahoma" panose="020B0604030504040204" pitchFamily="34" charset="0"/>
                <a:ea typeface="Tahoma" panose="020B0604030504040204" pitchFamily="34" charset="0"/>
                <a:cs typeface="Tahoma" panose="020B0604030504040204" pitchFamily="34" charset="0"/>
                <a:hlinkClick r:id="rId6"/>
              </a:rPr>
              <a:t>https</a:t>
            </a:r>
            <a:r>
              <a:rPr lang="en-US" sz="1800" dirty="0">
                <a:solidFill>
                  <a:schemeClr val="bg1"/>
                </a:solidFill>
                <a:latin typeface="Tahoma" panose="020B0604030504040204" pitchFamily="34" charset="0"/>
                <a:ea typeface="Tahoma" panose="020B0604030504040204" pitchFamily="34" charset="0"/>
                <a:cs typeface="Tahoma" panose="020B0604030504040204" pitchFamily="34" charset="0"/>
                <a:hlinkClick r:id="rId6"/>
              </a:rPr>
              <a:t>://</a:t>
            </a:r>
            <a:r>
              <a:rPr lang="en-US" sz="1800" dirty="0" smtClean="0">
                <a:solidFill>
                  <a:schemeClr val="bg1"/>
                </a:solidFill>
                <a:latin typeface="Tahoma" panose="020B0604030504040204" pitchFamily="34" charset="0"/>
                <a:ea typeface="Tahoma" panose="020B0604030504040204" pitchFamily="34" charset="0"/>
                <a:cs typeface="Tahoma" panose="020B0604030504040204" pitchFamily="34" charset="0"/>
                <a:hlinkClick r:id="rId6"/>
              </a:rPr>
              <a:t>www.cdc.gov/healthyschools/shi/index.htm</a:t>
            </a:r>
            <a:r>
              <a:rPr lang="en-US"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p>
          <a:p>
            <a:pPr lvl="1">
              <a:lnSpc>
                <a:spcPct val="150000"/>
              </a:lnSpc>
              <a:spcBef>
                <a:spcPts val="0"/>
              </a:spcBef>
              <a:buFont typeface="Arial" panose="020B0604020202020204" pitchFamily="34" charset="0"/>
              <a:buChar char="•"/>
            </a:pP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HECAT</a:t>
            </a:r>
          </a:p>
          <a:p>
            <a:pPr lvl="2">
              <a:lnSpc>
                <a:spcPct val="150000"/>
              </a:lnSpc>
              <a:spcBef>
                <a:spcPts val="0"/>
              </a:spcBef>
              <a:buFont typeface="Arial" panose="020B0604020202020204" pitchFamily="34" charset="0"/>
              <a:buChar char="•"/>
            </a:pPr>
            <a:r>
              <a:rPr lang="en-US" sz="1800" dirty="0">
                <a:solidFill>
                  <a:schemeClr val="bg1"/>
                </a:solidFill>
                <a:latin typeface="Tahoma" panose="020B0604030504040204" pitchFamily="34" charset="0"/>
                <a:ea typeface="Tahoma" panose="020B0604030504040204" pitchFamily="34" charset="0"/>
                <a:cs typeface="Tahoma" panose="020B0604030504040204" pitchFamily="34" charset="0"/>
                <a:hlinkClick r:id="rId7"/>
              </a:rPr>
              <a:t>https://www.cdc.gov/healthyyouth/hecat</a:t>
            </a:r>
            <a:r>
              <a:rPr lang="en-US" sz="1800" dirty="0" smtClean="0">
                <a:solidFill>
                  <a:schemeClr val="bg1"/>
                </a:solidFill>
                <a:latin typeface="Tahoma" panose="020B0604030504040204" pitchFamily="34" charset="0"/>
                <a:ea typeface="Tahoma" panose="020B0604030504040204" pitchFamily="34" charset="0"/>
                <a:cs typeface="Tahoma" panose="020B0604030504040204" pitchFamily="34" charset="0"/>
                <a:hlinkClick r:id="rId7"/>
              </a:rPr>
              <a:t>/</a:t>
            </a:r>
            <a:r>
              <a:rPr lang="en-US"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p>
          <a:p>
            <a:pPr lvl="1">
              <a:lnSpc>
                <a:spcPct val="150000"/>
              </a:lnSpc>
              <a:spcBef>
                <a:spcPts val="0"/>
              </a:spcBef>
              <a:buFont typeface="Arial" panose="020B0604020202020204" pitchFamily="34" charset="0"/>
              <a:buChar char="•"/>
            </a:pP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NSES</a:t>
            </a:r>
          </a:p>
          <a:p>
            <a:pPr lvl="2">
              <a:lnSpc>
                <a:spcPct val="150000"/>
              </a:lnSpc>
              <a:spcBef>
                <a:spcPts val="0"/>
              </a:spcBef>
              <a:buFont typeface="Arial" panose="020B0604020202020204" pitchFamily="34" charset="0"/>
              <a:buChar char="•"/>
            </a:pPr>
            <a:r>
              <a:rPr lang="en-US" sz="1800" dirty="0">
                <a:solidFill>
                  <a:schemeClr val="bg1"/>
                </a:solidFill>
                <a:latin typeface="Tahoma" panose="020B0604030504040204" pitchFamily="34" charset="0"/>
                <a:ea typeface="Tahoma" panose="020B0604030504040204" pitchFamily="34" charset="0"/>
                <a:cs typeface="Tahoma" panose="020B0604030504040204" pitchFamily="34" charset="0"/>
                <a:hlinkClick r:id="rId8"/>
              </a:rPr>
              <a:t>https://www.advocatesforyouth.org/resources/health-information/future-of-sex-education-national-sexuality-education-standards</a:t>
            </a:r>
            <a:r>
              <a:rPr lang="en-US" sz="1800" dirty="0" smtClean="0">
                <a:solidFill>
                  <a:schemeClr val="bg1"/>
                </a:solidFill>
                <a:latin typeface="Tahoma" panose="020B0604030504040204" pitchFamily="34" charset="0"/>
                <a:ea typeface="Tahoma" panose="020B0604030504040204" pitchFamily="34" charset="0"/>
                <a:cs typeface="Tahoma" panose="020B0604030504040204" pitchFamily="34" charset="0"/>
                <a:hlinkClick r:id="rId8"/>
              </a:rPr>
              <a:t>/</a:t>
            </a:r>
            <a:endParaRPr lang="en-US" sz="18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lvl="2">
              <a:lnSpc>
                <a:spcPct val="150000"/>
              </a:lnSpc>
              <a:spcBef>
                <a:spcPts val="0"/>
              </a:spcBef>
              <a:buFont typeface="Arial" panose="020B0604020202020204" pitchFamily="34" charset="0"/>
              <a:buChar char="•"/>
            </a:pPr>
            <a:endParaRPr lang="en-US" sz="23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lvl="1">
              <a:lnSpc>
                <a:spcPct val="150000"/>
              </a:lnSpc>
              <a:spcBef>
                <a:spcPts val="0"/>
              </a:spcBef>
              <a:buFont typeface="Arial" panose="020B0604020202020204" pitchFamily="34" charset="0"/>
              <a:buChar char="•"/>
            </a:pPr>
            <a:endParaRPr lang="en-US" sz="27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lvl="1">
              <a:lnSpc>
                <a:spcPct val="150000"/>
              </a:lnSpc>
              <a:spcBef>
                <a:spcPts val="0"/>
              </a:spcBef>
            </a:pPr>
            <a:endParaRPr lang="en-US" sz="27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663970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lated imag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7039" b="11765"/>
          <a:stretch/>
        </p:blipFill>
        <p:spPr bwMode="auto">
          <a:xfrm>
            <a:off x="-28303" y="-4354"/>
            <a:ext cx="917230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Questions and Contacts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3" name="Content Placeholder 2"/>
          <p:cNvSpPr>
            <a:spLocks noGrp="1"/>
          </p:cNvSpPr>
          <p:nvPr>
            <p:ph idx="1"/>
          </p:nvPr>
        </p:nvSpPr>
        <p:spPr>
          <a:xfrm>
            <a:off x="285205" y="1447800"/>
            <a:ext cx="8477795" cy="4724399"/>
          </a:xfrm>
        </p:spPr>
        <p:txBody>
          <a:bodyPr numCol="1">
            <a:noAutofit/>
          </a:bodyPr>
          <a:lstStyle/>
          <a:p>
            <a:pPr marL="457200" lvl="1" indent="0" algn="ctr">
              <a:lnSpc>
                <a:spcPct val="150000"/>
              </a:lnSpc>
              <a:spcBef>
                <a:spcPts val="0"/>
              </a:spcBef>
              <a:buNone/>
            </a:pPr>
            <a:r>
              <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Questions?</a:t>
            </a:r>
          </a:p>
          <a:p>
            <a:pPr marL="457200" lvl="1" indent="0" algn="ctr">
              <a:lnSpc>
                <a:spcPct val="150000"/>
              </a:lnSpc>
              <a:spcBef>
                <a:spcPts val="0"/>
              </a:spcBef>
              <a:buNone/>
            </a:pPr>
            <a:endParaRPr lang="en-US"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lvl="1" indent="0" algn="ctr">
              <a:lnSpc>
                <a:spcPct val="150000"/>
              </a:lnSpc>
              <a:spcBef>
                <a:spcPts val="0"/>
              </a:spcBef>
              <a:buNone/>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Missouri Department of Health and Senior Services</a:t>
            </a:r>
          </a:p>
          <a:p>
            <a:pPr marL="457200" lvl="1" indent="0" algn="ctr">
              <a:lnSpc>
                <a:spcPct val="150000"/>
              </a:lnSpc>
              <a:spcBef>
                <a:spcPts val="0"/>
              </a:spcBef>
              <a:buNone/>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Bureau of Community Health and Wellness</a:t>
            </a:r>
          </a:p>
          <a:p>
            <a:pPr marL="457200" lvl="1" indent="0" algn="ctr">
              <a:lnSpc>
                <a:spcPct val="150000"/>
              </a:lnSpc>
              <a:spcBef>
                <a:spcPts val="0"/>
              </a:spcBef>
              <a:buNone/>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School Health and Adolescent Health Program</a:t>
            </a:r>
          </a:p>
          <a:p>
            <a:pPr marL="457200" lvl="1" indent="0" algn="ctr">
              <a:lnSpc>
                <a:spcPct val="150000"/>
              </a:lnSpc>
              <a:spcBef>
                <a:spcPts val="0"/>
              </a:spcBef>
              <a:buNone/>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shs@health.mo.gov</a:t>
            </a:r>
          </a:p>
          <a:p>
            <a:pPr marL="457200" lvl="1" indent="0" algn="ctr">
              <a:lnSpc>
                <a:spcPct val="150000"/>
              </a:lnSpc>
              <a:spcBef>
                <a:spcPts val="0"/>
              </a:spcBef>
              <a:buNone/>
            </a:pPr>
            <a:endPar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lvl="1" indent="0" algn="ctr">
              <a:lnSpc>
                <a:spcPct val="150000"/>
              </a:lnSpc>
              <a:spcBef>
                <a:spcPts val="0"/>
              </a:spcBef>
              <a:buNone/>
            </a:pP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Adapted from Oregon Dept. Of Education</a:t>
            </a:r>
            <a:endParaRPr lang="en-US"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lvl="1" indent="0" algn="ctr">
              <a:lnSpc>
                <a:spcPct val="150000"/>
              </a:lnSpc>
              <a:spcBef>
                <a:spcPts val="0"/>
              </a:spcBef>
              <a:buNone/>
            </a:pPr>
            <a:endPar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61681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lated imag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7039" b="11765"/>
          <a:stretch/>
        </p:blipFill>
        <p:spPr bwMode="auto">
          <a:xfrm>
            <a:off x="-28303" y="4354"/>
            <a:ext cx="917230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Objectives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3" name="Content Placeholder 2"/>
          <p:cNvSpPr>
            <a:spLocks noGrp="1"/>
          </p:cNvSpPr>
          <p:nvPr>
            <p:ph idx="1"/>
          </p:nvPr>
        </p:nvSpPr>
        <p:spPr>
          <a:xfrm>
            <a:off x="443048" y="1828800"/>
            <a:ext cx="8229600" cy="3992563"/>
          </a:xfrm>
        </p:spPr>
        <p:txBody>
          <a:bodyPr>
            <a:noAutofit/>
          </a:bodyPr>
          <a:lstStyle/>
          <a:p>
            <a:pPr>
              <a:lnSpc>
                <a:spcPct val="150000"/>
              </a:lnSpc>
              <a:spcBef>
                <a:spcPts val="0"/>
              </a:spcBef>
            </a:pPr>
            <a:r>
              <a:rPr lang="en-US"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Understand the Whole School, Whole Community, Whole Child approach to school health</a:t>
            </a:r>
          </a:p>
          <a:p>
            <a:pPr marL="0" indent="0">
              <a:lnSpc>
                <a:spcPct val="150000"/>
              </a:lnSpc>
              <a:spcBef>
                <a:spcPts val="0"/>
              </a:spcBef>
              <a:buNone/>
            </a:pPr>
            <a:endParaRPr lang="en-US" sz="9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a:lnSpc>
                <a:spcPct val="150000"/>
              </a:lnSpc>
              <a:spcBef>
                <a:spcPts val="0"/>
              </a:spcBef>
            </a:pPr>
            <a:r>
              <a:rPr lang="en-US"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Understand the role and function of School Health Advisory Councils</a:t>
            </a:r>
          </a:p>
          <a:p>
            <a:pPr marL="0" indent="0">
              <a:lnSpc>
                <a:spcPct val="150000"/>
              </a:lnSpc>
              <a:spcBef>
                <a:spcPts val="0"/>
              </a:spcBef>
              <a:buNone/>
            </a:pPr>
            <a:endParaRPr lang="en-US" sz="10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a:lnSpc>
                <a:spcPct val="150000"/>
              </a:lnSpc>
              <a:spcBef>
                <a:spcPts val="0"/>
              </a:spcBef>
            </a:pPr>
            <a:r>
              <a:rPr lang="en-US"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Discuss criteria for council membership and successful recruitment of community partners</a:t>
            </a:r>
          </a:p>
          <a:p>
            <a:pPr marL="0" indent="0">
              <a:lnSpc>
                <a:spcPct val="150000"/>
              </a:lnSpc>
              <a:spcBef>
                <a:spcPts val="0"/>
              </a:spcBef>
              <a:buNone/>
            </a:pPr>
            <a:endParaRPr lang="en-US" sz="9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a:lnSpc>
                <a:spcPct val="150000"/>
              </a:lnSpc>
              <a:spcBef>
                <a:spcPts val="0"/>
              </a:spcBef>
            </a:pPr>
            <a:r>
              <a:rPr lang="en-US"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Develop 3 action steps to get started in developing your school’s School Health Advisory Council</a:t>
            </a:r>
            <a:endParaRPr lang="en-US" sz="1800" dirty="0"/>
          </a:p>
        </p:txBody>
      </p:sp>
    </p:spTree>
    <p:extLst>
      <p:ext uri="{BB962C8B-B14F-4D97-AF65-F5344CB8AC3E}">
        <p14:creationId xmlns:p14="http://schemas.microsoft.com/office/powerpoint/2010/main" val="2987222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lated imag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7039" b="11765"/>
          <a:stretch/>
        </p:blipFill>
        <p:spPr bwMode="auto">
          <a:xfrm>
            <a:off x="-28303" y="0"/>
            <a:ext cx="917230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Whole School, Whole Community, Whole Child (WSCC) Model</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3" name="Content Placeholder 2"/>
          <p:cNvSpPr>
            <a:spLocks noGrp="1"/>
          </p:cNvSpPr>
          <p:nvPr>
            <p:ph idx="1"/>
          </p:nvPr>
        </p:nvSpPr>
        <p:spPr>
          <a:xfrm>
            <a:off x="457200" y="1905000"/>
            <a:ext cx="8229600" cy="1905000"/>
          </a:xfrm>
        </p:spPr>
        <p:txBody>
          <a:bodyPr>
            <a:normAutofit lnSpcReduction="10000"/>
          </a:bodyPr>
          <a:lstStyle/>
          <a:p>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Effective school health programs go beyond the </a:t>
            </a:r>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classroom</a:t>
            </a:r>
          </a:p>
          <a:p>
            <a:pPr marL="0" indent="0">
              <a:buNone/>
            </a:pPr>
            <a:endParaRPr lang="en-US" sz="1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The WSCC Model expands on the Coordinated School Health approach</a:t>
            </a:r>
          </a:p>
          <a:p>
            <a:pPr marL="0" indent="0">
              <a:buNone/>
            </a:pPr>
            <a:endParaRPr lang="en-US" sz="9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9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2000" dirty="0" smtClean="0">
                <a:solidFill>
                  <a:schemeClr val="bg1"/>
                </a:solidFill>
                <a:latin typeface="Tahoma" panose="020B0604030504040204" pitchFamily="34" charset="0"/>
                <a:ea typeface="Tahoma" panose="020B0604030504040204" pitchFamily="34" charset="0"/>
                <a:cs typeface="Tahoma" panose="020B0604030504040204" pitchFamily="34" charset="0"/>
              </a:rPr>
              <a:t>WSCC includes 10 components</a:t>
            </a:r>
          </a:p>
          <a:p>
            <a:pPr algn="ctr"/>
            <a:endParaRPr lang="en-US" sz="2400" dirty="0"/>
          </a:p>
        </p:txBody>
      </p:sp>
      <p:sp>
        <p:nvSpPr>
          <p:cNvPr id="4" name="TextBox 3"/>
          <p:cNvSpPr txBox="1"/>
          <p:nvPr/>
        </p:nvSpPr>
        <p:spPr>
          <a:xfrm>
            <a:off x="609600" y="4038600"/>
            <a:ext cx="7924800" cy="2031325"/>
          </a:xfrm>
          <a:prstGeom prst="rect">
            <a:avLst/>
          </a:prstGeom>
          <a:noFill/>
        </p:spPr>
        <p:txBody>
          <a:bodyPr wrap="square" numCol="2" rtlCol="0">
            <a:spAutoFit/>
          </a:bodyPr>
          <a:lstStyle/>
          <a:p>
            <a:pPr marL="285750" indent="-285750">
              <a:buFont typeface="Arial" panose="020B0604020202020204" pitchFamily="34" charset="0"/>
              <a:buChar char="•"/>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Health Education</a:t>
            </a:r>
          </a:p>
          <a:p>
            <a:pPr marL="285750" indent="-285750">
              <a:buFont typeface="Arial" panose="020B0604020202020204" pitchFamily="34" charset="0"/>
              <a:buChar char="•"/>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Nutrition Environment and Services</a:t>
            </a:r>
          </a:p>
          <a:p>
            <a:pPr marL="285750" indent="-285750">
              <a:buFont typeface="Arial" panose="020B0604020202020204" pitchFamily="34" charset="0"/>
              <a:buChar char="•"/>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Employee Wellness</a:t>
            </a:r>
          </a:p>
          <a:p>
            <a:pPr marL="285750" indent="-285750">
              <a:buFont typeface="Arial" panose="020B0604020202020204" pitchFamily="34" charset="0"/>
              <a:buChar char="•"/>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Social and Emotional School Climate</a:t>
            </a:r>
          </a:p>
          <a:p>
            <a:pPr marL="285750" indent="-285750">
              <a:buFont typeface="Arial" panose="020B0604020202020204" pitchFamily="34" charset="0"/>
              <a:buChar char="•"/>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Physical Environment</a:t>
            </a:r>
          </a:p>
          <a:p>
            <a:pPr marL="285750" indent="-285750">
              <a:buFont typeface="Arial" panose="020B0604020202020204" pitchFamily="34" charset="0"/>
              <a:buChar char="•"/>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Health Services</a:t>
            </a:r>
          </a:p>
          <a:p>
            <a:pPr marL="285750" indent="-285750">
              <a:buFont typeface="Arial" panose="020B0604020202020204" pitchFamily="34" charset="0"/>
              <a:buChar char="•"/>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Counseling, Psychological and Social Services</a:t>
            </a:r>
          </a:p>
          <a:p>
            <a:pPr marL="285750" indent="-285750">
              <a:buFont typeface="Arial" panose="020B0604020202020204" pitchFamily="34" charset="0"/>
              <a:buChar char="•"/>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Community Involvement</a:t>
            </a:r>
          </a:p>
          <a:p>
            <a:pPr marL="285750" indent="-285750">
              <a:buFont typeface="Arial" panose="020B0604020202020204" pitchFamily="34" charset="0"/>
              <a:buChar char="•"/>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Family Engagement</a:t>
            </a:r>
          </a:p>
          <a:p>
            <a:pPr marL="285750" indent="-285750">
              <a:buFont typeface="Arial" panose="020B0604020202020204" pitchFamily="34" charset="0"/>
              <a:buChar char="•"/>
            </a:pP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Physical Education and Physical Activity</a:t>
            </a: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03999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lated imag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7039" b="11765"/>
          <a:stretch/>
        </p:blipFill>
        <p:spPr bwMode="auto">
          <a:xfrm>
            <a:off x="-28303" y="0"/>
            <a:ext cx="917230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Whole School, Whole Community, Whole Child (WSCC) Model</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3" name="Content Placeholder 2"/>
          <p:cNvSpPr>
            <a:spLocks noGrp="1"/>
          </p:cNvSpPr>
          <p:nvPr>
            <p:ph idx="1"/>
          </p:nvPr>
        </p:nvSpPr>
        <p:spPr>
          <a:xfrm>
            <a:off x="457200" y="1905000"/>
            <a:ext cx="8229600" cy="4221163"/>
          </a:xfrm>
        </p:spPr>
        <p:txBody>
          <a:bodyPr>
            <a:normAutofit/>
          </a:bodyPr>
          <a:lstStyle/>
          <a:p>
            <a:pPr algn="ctr"/>
            <a:endParaRPr lang="en-US" sz="2400" dirty="0"/>
          </a:p>
        </p:txBody>
      </p:sp>
      <p:pic>
        <p:nvPicPr>
          <p:cNvPr id="3074" name="Picture 2" descr="https://www.cdc.gov/healthyschools/wscc/images/wscc-model-l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1295400"/>
            <a:ext cx="5181600" cy="5223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553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Related imag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0073" b="2174"/>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How?</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7" name="Content Placeholder 2"/>
          <p:cNvSpPr>
            <a:spLocks noGrp="1"/>
          </p:cNvSpPr>
          <p:nvPr>
            <p:ph idx="1"/>
          </p:nvPr>
        </p:nvSpPr>
        <p:spPr>
          <a:xfrm>
            <a:off x="443048" y="1600200"/>
            <a:ext cx="8229600" cy="4221163"/>
          </a:xfrm>
        </p:spPr>
        <p:txBody>
          <a:bodyPr>
            <a:noAutofit/>
          </a:bodyPr>
          <a:lstStyle/>
          <a:p>
            <a:pPr marL="0" indent="0" algn="ctr">
              <a:lnSpc>
                <a:spcPct val="200000"/>
              </a:lnSpc>
              <a:spcBef>
                <a:spcPts val="0"/>
              </a:spcBef>
              <a:buNone/>
            </a:pPr>
            <a:endParaRPr lang="en-US" sz="36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200000"/>
              </a:lnSpc>
              <a:spcBef>
                <a:spcPts val="0"/>
              </a:spcBef>
              <a:buNone/>
            </a:pPr>
            <a:r>
              <a:rPr lang="en-US" sz="3600" dirty="0" smtClean="0">
                <a:solidFill>
                  <a:schemeClr val="bg1"/>
                </a:solidFill>
                <a:latin typeface="Tahoma" panose="020B0604030504040204" pitchFamily="34" charset="0"/>
                <a:ea typeface="Tahoma" panose="020B0604030504040204" pitchFamily="34" charset="0"/>
                <a:cs typeface="Tahoma" panose="020B0604030504040204" pitchFamily="34" charset="0"/>
              </a:rPr>
              <a:t>School Health</a:t>
            </a:r>
            <a:br>
              <a:rPr lang="en-US" sz="36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dirty="0" smtClean="0">
                <a:solidFill>
                  <a:schemeClr val="bg1"/>
                </a:solidFill>
                <a:latin typeface="Tahoma" panose="020B0604030504040204" pitchFamily="34" charset="0"/>
                <a:ea typeface="Tahoma" panose="020B0604030504040204" pitchFamily="34" charset="0"/>
                <a:cs typeface="Tahoma" panose="020B0604030504040204" pitchFamily="34" charset="0"/>
              </a:rPr>
              <a:t>Advisory Councils (SHACs)</a:t>
            </a:r>
            <a:endParaRPr lang="en-US" sz="3600" dirty="0"/>
          </a:p>
        </p:txBody>
      </p:sp>
    </p:spTree>
    <p:extLst>
      <p:ext uri="{BB962C8B-B14F-4D97-AF65-F5344CB8AC3E}">
        <p14:creationId xmlns:p14="http://schemas.microsoft.com/office/powerpoint/2010/main" val="823542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lated imag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7039" b="11765"/>
          <a:stretch/>
        </p:blipFill>
        <p:spPr bwMode="auto">
          <a:xfrm>
            <a:off x="-28303" y="4354"/>
            <a:ext cx="917230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What are School Health Advisory Councils (SHACs)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3" name="Content Placeholder 2"/>
          <p:cNvSpPr>
            <a:spLocks noGrp="1"/>
          </p:cNvSpPr>
          <p:nvPr>
            <p:ph idx="1"/>
          </p:nvPr>
        </p:nvSpPr>
        <p:spPr>
          <a:xfrm>
            <a:off x="443048" y="2209800"/>
            <a:ext cx="8229600" cy="3611563"/>
          </a:xfrm>
        </p:spPr>
        <p:txBody>
          <a:bodyPr>
            <a:noAutofit/>
          </a:bodyPr>
          <a:lstStyle/>
          <a:p>
            <a:pPr>
              <a:lnSpc>
                <a:spcPct val="150000"/>
              </a:lnSpc>
              <a:spcBef>
                <a:spcPts val="0"/>
              </a:spcBef>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Advisory group composed primarily of individuals selected from segments of the community and school</a:t>
            </a:r>
          </a:p>
          <a:p>
            <a:pPr marL="0" indent="0">
              <a:lnSpc>
                <a:spcPct val="150000"/>
              </a:lnSpc>
              <a:spcBef>
                <a:spcPts val="0"/>
              </a:spcBef>
              <a:buNone/>
            </a:pPr>
            <a:endPar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a:lnSpc>
                <a:spcPct val="150000"/>
              </a:lnSpc>
              <a:spcBef>
                <a:spcPts val="0"/>
              </a:spcBef>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The group acts collectively in providing guidance and leadership to the school system on all aspects of the school health program</a:t>
            </a:r>
          </a:p>
        </p:txBody>
      </p:sp>
    </p:spTree>
    <p:extLst>
      <p:ext uri="{BB962C8B-B14F-4D97-AF65-F5344CB8AC3E}">
        <p14:creationId xmlns:p14="http://schemas.microsoft.com/office/powerpoint/2010/main" val="2283573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lated imag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27830" b="11765"/>
          <a:stretch/>
        </p:blipFill>
        <p:spPr bwMode="auto">
          <a:xfrm>
            <a:off x="-28303" y="4354"/>
            <a:ext cx="917230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Why Have a SHAC?</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3" name="Content Placeholder 2"/>
          <p:cNvSpPr>
            <a:spLocks noGrp="1"/>
          </p:cNvSpPr>
          <p:nvPr>
            <p:ph idx="1"/>
          </p:nvPr>
        </p:nvSpPr>
        <p:spPr>
          <a:xfrm>
            <a:off x="443048" y="2209800"/>
            <a:ext cx="8229600" cy="3611563"/>
          </a:xfrm>
        </p:spPr>
        <p:txBody>
          <a:bodyPr>
            <a:noAutofit/>
          </a:bodyPr>
          <a:lstStyle/>
          <a:p>
            <a:pPr>
              <a:lnSpc>
                <a:spcPct val="150000"/>
              </a:lnSpc>
              <a:spcBef>
                <a:spcPts val="0"/>
              </a:spcBef>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Schools can’t do it alone</a:t>
            </a:r>
          </a:p>
          <a:p>
            <a:pPr marL="0" indent="0">
              <a:lnSpc>
                <a:spcPct val="150000"/>
              </a:lnSpc>
              <a:spcBef>
                <a:spcPts val="0"/>
              </a:spcBef>
              <a:buNone/>
            </a:pPr>
            <a:endParaRPr lang="en-US" sz="105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spcBef>
                <a:spcPts val="0"/>
              </a:spcBef>
              <a:buNone/>
            </a:pPr>
            <a:endParaRPr lang="en-US" sz="105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a:lnSpc>
                <a:spcPct val="150000"/>
              </a:lnSpc>
              <a:spcBef>
                <a:spcPts val="0"/>
              </a:spcBef>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Research endorses community connections and involvement for children and youth</a:t>
            </a:r>
          </a:p>
          <a:p>
            <a:pPr>
              <a:lnSpc>
                <a:spcPct val="150000"/>
              </a:lnSpc>
              <a:spcBef>
                <a:spcPts val="0"/>
              </a:spcBef>
            </a:pPr>
            <a:endParaRPr lang="en-US" sz="105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a:lnSpc>
                <a:spcPct val="150000"/>
              </a:lnSpc>
              <a:spcBef>
                <a:spcPts val="0"/>
              </a:spcBef>
            </a:pPr>
            <a:endParaRPr lang="en-US" sz="105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a:lnSpc>
                <a:spcPct val="150000"/>
              </a:lnSpc>
              <a:spcBef>
                <a:spcPts val="0"/>
              </a:spcBef>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Changing systems requires infrastructure to support that change over time</a:t>
            </a:r>
          </a:p>
        </p:txBody>
      </p:sp>
    </p:spTree>
    <p:extLst>
      <p:ext uri="{BB962C8B-B14F-4D97-AF65-F5344CB8AC3E}">
        <p14:creationId xmlns:p14="http://schemas.microsoft.com/office/powerpoint/2010/main" val="3174548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lated imag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7039" b="11765"/>
          <a:stretch/>
        </p:blipFill>
        <p:spPr bwMode="auto">
          <a:xfrm>
            <a:off x="-28303" y="4354"/>
            <a:ext cx="917230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Benefits of a SHAC</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3" name="Content Placeholder 2"/>
          <p:cNvSpPr>
            <a:spLocks noGrp="1"/>
          </p:cNvSpPr>
          <p:nvPr>
            <p:ph idx="1"/>
          </p:nvPr>
        </p:nvSpPr>
        <p:spPr>
          <a:xfrm>
            <a:off x="443048" y="1447800"/>
            <a:ext cx="8229600" cy="4373563"/>
          </a:xfrm>
        </p:spPr>
        <p:txBody>
          <a:bodyPr>
            <a:noAutofit/>
          </a:bodyPr>
          <a:lstStyle/>
          <a:p>
            <a:pPr>
              <a:lnSpc>
                <a:spcPct val="150000"/>
              </a:lnSpc>
              <a:spcBef>
                <a:spcPts val="0"/>
              </a:spcBef>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Increase parent and community involvement</a:t>
            </a:r>
          </a:p>
          <a:p>
            <a:pPr marL="0" indent="0">
              <a:lnSpc>
                <a:spcPct val="150000"/>
              </a:lnSpc>
              <a:spcBef>
                <a:spcPts val="0"/>
              </a:spcBef>
              <a:buNone/>
            </a:pPr>
            <a:endParaRPr lang="en-US" sz="10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a:lnSpc>
                <a:spcPct val="150000"/>
              </a:lnSpc>
              <a:spcBef>
                <a:spcPts val="0"/>
              </a:spcBef>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Link schools with community health and social services and resources</a:t>
            </a:r>
          </a:p>
          <a:p>
            <a:pPr marL="0" indent="0">
              <a:lnSpc>
                <a:spcPct val="150000"/>
              </a:lnSpc>
              <a:spcBef>
                <a:spcPts val="0"/>
              </a:spcBef>
              <a:buNone/>
            </a:pPr>
            <a:endParaRPr lang="en-US" sz="10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a:lnSpc>
                <a:spcPct val="150000"/>
              </a:lnSpc>
              <a:spcBef>
                <a:spcPts val="0"/>
              </a:spcBef>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Educate the community about the school and health issues</a:t>
            </a:r>
          </a:p>
          <a:p>
            <a:pPr marL="0" indent="0">
              <a:lnSpc>
                <a:spcPct val="150000"/>
              </a:lnSpc>
              <a:spcBef>
                <a:spcPts val="0"/>
              </a:spcBef>
              <a:buNone/>
            </a:pPr>
            <a:endParaRPr lang="en-US" sz="10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a:lnSpc>
                <a:spcPct val="150000"/>
              </a:lnSpc>
              <a:spcBef>
                <a:spcPts val="0"/>
              </a:spcBef>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Increase effectiveness and sustainability of school-community initiatives</a:t>
            </a:r>
          </a:p>
          <a:p>
            <a:pPr>
              <a:lnSpc>
                <a:spcPct val="150000"/>
              </a:lnSpc>
              <a:spcBef>
                <a:spcPts val="0"/>
              </a:spcBef>
            </a:pPr>
            <a:endPar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94429624"/>
      </p:ext>
    </p:extLst>
  </p:cSld>
  <p:clrMapOvr>
    <a:masterClrMapping/>
  </p:clrMapOvr>
  <p:timing>
    <p:tnLst>
      <p:par>
        <p:cTn id="1" dur="indefinite" restart="never" nodeType="tmRoot"/>
      </p:par>
    </p:tnLst>
  </p:timing>
</p:sld>
</file>

<file path=ppt/theme/theme1.xml><?xml version="1.0" encoding="utf-8"?>
<a:theme xmlns:a="http://schemas.openxmlformats.org/drawingml/2006/main" name="Colored Pencil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Colored Pencils</Template>
  <TotalTime>3685</TotalTime>
  <Words>3191</Words>
  <Application>Microsoft Office PowerPoint</Application>
  <PresentationFormat>On-screen Show (4:3)</PresentationFormat>
  <Paragraphs>351</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Book Antiqua</vt:lpstr>
      <vt:lpstr>Calibri</vt:lpstr>
      <vt:lpstr>Century Gothic</vt:lpstr>
      <vt:lpstr>Tahoma</vt:lpstr>
      <vt:lpstr>Colored Pencils</vt:lpstr>
      <vt:lpstr>School Health  Advisory Councils</vt:lpstr>
      <vt:lpstr>PowerPoint Presentation</vt:lpstr>
      <vt:lpstr>Objectives</vt:lpstr>
      <vt:lpstr>Whole School, Whole Community, Whole Child (WSCC) Model</vt:lpstr>
      <vt:lpstr>Whole School, Whole Community, Whole Child (WSCC) Model</vt:lpstr>
      <vt:lpstr>How?</vt:lpstr>
      <vt:lpstr>What are School Health Advisory Councils (SHACs)</vt:lpstr>
      <vt:lpstr>Why Have a SHAC?</vt:lpstr>
      <vt:lpstr>Benefits of a SHAC</vt:lpstr>
      <vt:lpstr>Role of a SHAC</vt:lpstr>
      <vt:lpstr>Developing a Council</vt:lpstr>
      <vt:lpstr>SHAC Membership</vt:lpstr>
      <vt:lpstr>SHAC Membership</vt:lpstr>
      <vt:lpstr>Suggested Members</vt:lpstr>
      <vt:lpstr>Recruitment</vt:lpstr>
      <vt:lpstr>Youth as Partners</vt:lpstr>
      <vt:lpstr>Youth Involvement</vt:lpstr>
      <vt:lpstr>Youth Involvement</vt:lpstr>
      <vt:lpstr>What’s Your Pitch?</vt:lpstr>
      <vt:lpstr>Now What?</vt:lpstr>
      <vt:lpstr>Assessment</vt:lpstr>
      <vt:lpstr>Assessment</vt:lpstr>
      <vt:lpstr>What We’ve Learned</vt:lpstr>
      <vt:lpstr>Next Steps</vt:lpstr>
      <vt:lpstr>Resources</vt:lpstr>
      <vt:lpstr>Questions and Contacts</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Health Advisory Councils</dc:title>
  <dc:creator>Jungmeyer, Andra</dc:creator>
  <cp:lastModifiedBy>Jungmeyer, Andra</cp:lastModifiedBy>
  <cp:revision>58</cp:revision>
  <dcterms:created xsi:type="dcterms:W3CDTF">2018-01-17T18:40:57Z</dcterms:created>
  <dcterms:modified xsi:type="dcterms:W3CDTF">2023-03-08T15:44:44Z</dcterms:modified>
</cp:coreProperties>
</file>